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5"/>
  </p:handoutMasterIdLst>
  <p:sldIdLst>
    <p:sldId id="256" r:id="rId2"/>
    <p:sldId id="257"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59" r:id="rId20"/>
    <p:sldId id="345" r:id="rId21"/>
    <p:sldId id="346" r:id="rId22"/>
    <p:sldId id="348" r:id="rId23"/>
    <p:sldId id="349" r:id="rId24"/>
    <p:sldId id="351" r:id="rId25"/>
    <p:sldId id="352" r:id="rId26"/>
    <p:sldId id="353" r:id="rId27"/>
    <p:sldId id="354" r:id="rId28"/>
    <p:sldId id="355" r:id="rId29"/>
    <p:sldId id="356" r:id="rId30"/>
    <p:sldId id="357" r:id="rId31"/>
    <p:sldId id="350" r:id="rId32"/>
    <p:sldId id="293" r:id="rId33"/>
    <p:sldId id="358"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00"/>
    <a:srgbClr val="CC9900"/>
    <a:srgbClr val="A6970A"/>
    <a:srgbClr val="A89908"/>
    <a:srgbClr val="DAC60A"/>
    <a:srgbClr val="FFFF99"/>
    <a:srgbClr val="37B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50" autoAdjust="0"/>
    <p:restoredTop sz="86501" autoAdjust="0"/>
  </p:normalViewPr>
  <p:slideViewPr>
    <p:cSldViewPr>
      <p:cViewPr varScale="1">
        <p:scale>
          <a:sx n="68" d="100"/>
          <a:sy n="68" d="100"/>
        </p:scale>
        <p:origin x="5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Times New Roman" charset="0"/>
              </a:defRPr>
            </a:lvl1pPr>
          </a:lstStyle>
          <a:p>
            <a:endParaRPr lang="en-US"/>
          </a:p>
        </p:txBody>
      </p:sp>
      <p:sp>
        <p:nvSpPr>
          <p:cNvPr id="79875"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Times New Roman" charset="0"/>
              </a:defRPr>
            </a:lvl1pPr>
          </a:lstStyle>
          <a:p>
            <a:endParaRPr lang="en-US"/>
          </a:p>
        </p:txBody>
      </p:sp>
      <p:sp>
        <p:nvSpPr>
          <p:cNvPr id="79876"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Times New Roman" charset="0"/>
              </a:defRPr>
            </a:lvl1pPr>
          </a:lstStyle>
          <a:p>
            <a:endParaRPr lang="en-US"/>
          </a:p>
        </p:txBody>
      </p:sp>
      <p:sp>
        <p:nvSpPr>
          <p:cNvPr id="79877"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fld id="{BB0642FA-9998-490D-AE95-763A541E0892}" type="slidenum">
              <a:rPr lang="en-US"/>
              <a:pPr/>
              <a:t>‹#›</a:t>
            </a:fld>
            <a:endParaRPr lang="en-US"/>
          </a:p>
        </p:txBody>
      </p:sp>
    </p:spTree>
    <p:extLst>
      <p:ext uri="{BB962C8B-B14F-4D97-AF65-F5344CB8AC3E}">
        <p14:creationId xmlns:p14="http://schemas.microsoft.com/office/powerpoint/2010/main" val="42041056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2438400"/>
            <a:ext cx="9009063" cy="1052513"/>
            <a:chOff x="0" y="1536"/>
            <a:chExt cx="5675" cy="663"/>
          </a:xfrm>
        </p:grpSpPr>
        <p:grpSp>
          <p:nvGrpSpPr>
            <p:cNvPr id="8195" name="Group 3"/>
            <p:cNvGrpSpPr>
              <a:grpSpLocks/>
            </p:cNvGrpSpPr>
            <p:nvPr/>
          </p:nvGrpSpPr>
          <p:grpSpPr bwMode="auto">
            <a:xfrm>
              <a:off x="183" y="1604"/>
              <a:ext cx="448" cy="299"/>
              <a:chOff x="720" y="336"/>
              <a:chExt cx="624" cy="432"/>
            </a:xfrm>
          </p:grpSpPr>
          <p:sp>
            <p:nvSpPr>
              <p:cNvPr id="81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98" name="Group 6"/>
            <p:cNvGrpSpPr>
              <a:grpSpLocks/>
            </p:cNvGrpSpPr>
            <p:nvPr/>
          </p:nvGrpSpPr>
          <p:grpSpPr bwMode="auto">
            <a:xfrm>
              <a:off x="261" y="1870"/>
              <a:ext cx="465" cy="299"/>
              <a:chOff x="912" y="2640"/>
              <a:chExt cx="672" cy="432"/>
            </a:xfrm>
          </p:grpSpPr>
          <p:sp>
            <p:nvSpPr>
              <p:cNvPr id="81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0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820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820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AAB0879-AACC-424D-A3F8-2D9619F4E2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772F1D-3A9C-4823-B57F-F7F2BBD102DE}" type="slidenum">
              <a:rPr lang="en-US"/>
              <a:pPr/>
              <a:t>‹#›</a:t>
            </a:fld>
            <a:endParaRPr lang="en-US"/>
          </a:p>
        </p:txBody>
      </p:sp>
    </p:spTree>
    <p:extLst>
      <p:ext uri="{BB962C8B-B14F-4D97-AF65-F5344CB8AC3E}">
        <p14:creationId xmlns:p14="http://schemas.microsoft.com/office/powerpoint/2010/main" val="259069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22F7FE-0021-4E8A-AB93-069A0DD3C504}" type="slidenum">
              <a:rPr lang="en-US"/>
              <a:pPr/>
              <a:t>‹#›</a:t>
            </a:fld>
            <a:endParaRPr lang="en-US"/>
          </a:p>
        </p:txBody>
      </p:sp>
    </p:spTree>
    <p:extLst>
      <p:ext uri="{BB962C8B-B14F-4D97-AF65-F5344CB8AC3E}">
        <p14:creationId xmlns:p14="http://schemas.microsoft.com/office/powerpoint/2010/main" val="4809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951F7E-F328-4099-8E41-C46AA548F447}" type="slidenum">
              <a:rPr lang="en-US"/>
              <a:pPr/>
              <a:t>‹#›</a:t>
            </a:fld>
            <a:endParaRPr lang="en-US"/>
          </a:p>
        </p:txBody>
      </p:sp>
    </p:spTree>
    <p:extLst>
      <p:ext uri="{BB962C8B-B14F-4D97-AF65-F5344CB8AC3E}">
        <p14:creationId xmlns:p14="http://schemas.microsoft.com/office/powerpoint/2010/main" val="416729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3836F5-7513-4476-856B-E2827A31558D}" type="slidenum">
              <a:rPr lang="en-US"/>
              <a:pPr/>
              <a:t>‹#›</a:t>
            </a:fld>
            <a:endParaRPr lang="en-US"/>
          </a:p>
        </p:txBody>
      </p:sp>
    </p:spTree>
    <p:extLst>
      <p:ext uri="{BB962C8B-B14F-4D97-AF65-F5344CB8AC3E}">
        <p14:creationId xmlns:p14="http://schemas.microsoft.com/office/powerpoint/2010/main" val="118532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960F78-73AD-4E52-9F91-491357264711}" type="slidenum">
              <a:rPr lang="en-US"/>
              <a:pPr/>
              <a:t>‹#›</a:t>
            </a:fld>
            <a:endParaRPr lang="en-US"/>
          </a:p>
        </p:txBody>
      </p:sp>
    </p:spTree>
    <p:extLst>
      <p:ext uri="{BB962C8B-B14F-4D97-AF65-F5344CB8AC3E}">
        <p14:creationId xmlns:p14="http://schemas.microsoft.com/office/powerpoint/2010/main" val="38566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B7AED3-9CA2-40E7-82C0-ECD10E693199}" type="slidenum">
              <a:rPr lang="en-US"/>
              <a:pPr/>
              <a:t>‹#›</a:t>
            </a:fld>
            <a:endParaRPr lang="en-US"/>
          </a:p>
        </p:txBody>
      </p:sp>
    </p:spTree>
    <p:extLst>
      <p:ext uri="{BB962C8B-B14F-4D97-AF65-F5344CB8AC3E}">
        <p14:creationId xmlns:p14="http://schemas.microsoft.com/office/powerpoint/2010/main" val="347892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45AF6B7-AFF8-4B99-A51F-91568E90F5F6}" type="slidenum">
              <a:rPr lang="en-US"/>
              <a:pPr/>
              <a:t>‹#›</a:t>
            </a:fld>
            <a:endParaRPr lang="en-US"/>
          </a:p>
        </p:txBody>
      </p:sp>
    </p:spTree>
    <p:extLst>
      <p:ext uri="{BB962C8B-B14F-4D97-AF65-F5344CB8AC3E}">
        <p14:creationId xmlns:p14="http://schemas.microsoft.com/office/powerpoint/2010/main" val="115582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5A674E-FA74-400E-84BA-40374659B574}" type="slidenum">
              <a:rPr lang="en-US"/>
              <a:pPr/>
              <a:t>‹#›</a:t>
            </a:fld>
            <a:endParaRPr lang="en-US"/>
          </a:p>
        </p:txBody>
      </p:sp>
    </p:spTree>
    <p:extLst>
      <p:ext uri="{BB962C8B-B14F-4D97-AF65-F5344CB8AC3E}">
        <p14:creationId xmlns:p14="http://schemas.microsoft.com/office/powerpoint/2010/main" val="303997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1AF22A-D21F-4231-818F-BD273B92B23D}" type="slidenum">
              <a:rPr lang="en-US"/>
              <a:pPr/>
              <a:t>‹#›</a:t>
            </a:fld>
            <a:endParaRPr lang="en-US"/>
          </a:p>
        </p:txBody>
      </p:sp>
    </p:spTree>
    <p:extLst>
      <p:ext uri="{BB962C8B-B14F-4D97-AF65-F5344CB8AC3E}">
        <p14:creationId xmlns:p14="http://schemas.microsoft.com/office/powerpoint/2010/main" val="276928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2E9DE-4DEA-4367-9E27-8253382FD86E}" type="slidenum">
              <a:rPr lang="en-US"/>
              <a:pPr/>
              <a:t>‹#›</a:t>
            </a:fld>
            <a:endParaRPr lang="en-US"/>
          </a:p>
        </p:txBody>
      </p:sp>
    </p:spTree>
    <p:extLst>
      <p:ext uri="{BB962C8B-B14F-4D97-AF65-F5344CB8AC3E}">
        <p14:creationId xmlns:p14="http://schemas.microsoft.com/office/powerpoint/2010/main" val="187511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717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9"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7180"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7181"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D5316B47-671A-41EB-B5A0-BFB202B966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olv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0600" y="1219200"/>
            <a:ext cx="7772400" cy="2133600"/>
          </a:xfrm>
        </p:spPr>
        <p:txBody>
          <a:bodyPr/>
          <a:lstStyle/>
          <a:p>
            <a:r>
              <a:rPr lang="en-US" b="1" dirty="0">
                <a:solidFill>
                  <a:schemeClr val="hlink"/>
                </a:solidFill>
              </a:rPr>
              <a:t/>
            </a:r>
            <a:br>
              <a:rPr lang="en-US" b="1" dirty="0">
                <a:solidFill>
                  <a:schemeClr val="hlink"/>
                </a:solidFill>
              </a:rPr>
            </a:br>
            <a:r>
              <a:rPr lang="en-US" dirty="0"/>
              <a:t>Introduction to Optimization</a:t>
            </a:r>
          </a:p>
        </p:txBody>
      </p:sp>
      <p:sp>
        <p:nvSpPr>
          <p:cNvPr id="6147" name="Rectangle 3"/>
          <p:cNvSpPr>
            <a:spLocks noGrp="1" noChangeArrowheads="1"/>
          </p:cNvSpPr>
          <p:nvPr>
            <p:ph type="subTitle" idx="1"/>
          </p:nvPr>
        </p:nvSpPr>
        <p:spPr/>
        <p:txBody>
          <a:bodyPr/>
          <a:lstStyle/>
          <a:p>
            <a:pPr>
              <a:lnSpc>
                <a:spcPct val="80000"/>
              </a:lnSpc>
            </a:pPr>
            <a:endParaRPr lang="en-US" sz="1600" dirty="0"/>
          </a:p>
          <a:p>
            <a:pPr>
              <a:lnSpc>
                <a:spcPct val="80000"/>
              </a:lnSpc>
            </a:pPr>
            <a:r>
              <a:rPr lang="en-US" sz="1600" dirty="0"/>
              <a:t>PowerPoint Presentation by</a:t>
            </a:r>
          </a:p>
          <a:p>
            <a:pPr>
              <a:lnSpc>
                <a:spcPct val="80000"/>
              </a:lnSpc>
            </a:pPr>
            <a:r>
              <a:rPr lang="en-US" sz="1600" dirty="0" smtClean="0"/>
              <a:t>Peggy Batchelor, Furman University</a:t>
            </a:r>
            <a:endParaRPr lang="en-US" sz="1600" dirty="0"/>
          </a:p>
          <a:p>
            <a:pPr>
              <a:lnSpc>
                <a:spcPct val="80000"/>
              </a:lnSpc>
            </a:pPr>
            <a:endParaRPr lang="en-US" sz="1600" dirty="0"/>
          </a:p>
          <a:p>
            <a:pPr>
              <a:lnSpc>
                <a:spcPct val="80000"/>
              </a:lnSpc>
            </a:pP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90000"/>
              </a:lnSpc>
            </a:pPr>
            <a:r>
              <a:rPr lang="en-US" sz="4000"/>
              <a:t>Understanding the Problem</a:t>
            </a:r>
          </a:p>
        </p:txBody>
      </p:sp>
      <p:sp>
        <p:nvSpPr>
          <p:cNvPr id="183299" name="Rectangle 3"/>
          <p:cNvSpPr>
            <a:spLocks noGrp="1" noChangeArrowheads="1"/>
          </p:cNvSpPr>
          <p:nvPr>
            <p:ph type="body" idx="1"/>
          </p:nvPr>
        </p:nvSpPr>
        <p:spPr>
          <a:xfrm>
            <a:off x="5791200" y="1981200"/>
            <a:ext cx="3048000" cy="4343400"/>
          </a:xfrm>
        </p:spPr>
        <p:txBody>
          <a:bodyPr/>
          <a:lstStyle/>
          <a:p>
            <a:r>
              <a:rPr lang="en-US" sz="2000" dirty="0"/>
              <a:t>Text-Based Formulation</a:t>
            </a:r>
          </a:p>
          <a:p>
            <a:pPr lvl="1"/>
            <a:r>
              <a:rPr lang="en-US" sz="1800" dirty="0"/>
              <a:t>Decision Variables: Number of camshafts to make, number of gears to make</a:t>
            </a:r>
          </a:p>
          <a:p>
            <a:pPr lvl="1"/>
            <a:r>
              <a:rPr lang="en-US" sz="1800" dirty="0"/>
              <a:t>Objective Function: Maximize profit</a:t>
            </a:r>
          </a:p>
          <a:p>
            <a:pPr lvl="1"/>
            <a:r>
              <a:rPr lang="en-US" sz="1800" dirty="0"/>
              <a:t>Constraints: Don’t exceed amounts available of steel, labor, and machine time.</a:t>
            </a:r>
          </a:p>
        </p:txBody>
      </p:sp>
      <p:pic>
        <p:nvPicPr>
          <p:cNvPr id="183301" name="Picture 5" descr="w0195-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5349875" cy="407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nSpc>
                <a:spcPct val="90000"/>
              </a:lnSpc>
            </a:pPr>
            <a:r>
              <a:rPr lang="en-US" sz="4000"/>
              <a:t>Algebraic Formulation</a:t>
            </a:r>
          </a:p>
        </p:txBody>
      </p:sp>
      <p:sp>
        <p:nvSpPr>
          <p:cNvPr id="184323" name="Rectangle 3"/>
          <p:cNvSpPr>
            <a:spLocks noGrp="1" noChangeArrowheads="1"/>
          </p:cNvSpPr>
          <p:nvPr>
            <p:ph type="body" idx="1"/>
          </p:nvPr>
        </p:nvSpPr>
        <p:spPr/>
        <p:txBody>
          <a:bodyPr/>
          <a:lstStyle/>
          <a:p>
            <a:pPr>
              <a:lnSpc>
                <a:spcPct val="90000"/>
              </a:lnSpc>
            </a:pPr>
            <a:r>
              <a:rPr lang="en-US" sz="2400" dirty="0"/>
              <a:t>Decision Variables</a:t>
            </a:r>
          </a:p>
          <a:p>
            <a:pPr lvl="1">
              <a:lnSpc>
                <a:spcPct val="90000"/>
              </a:lnSpc>
            </a:pPr>
            <a:r>
              <a:rPr lang="en-US" sz="2000" dirty="0"/>
              <a:t>C = number of camshafts to make</a:t>
            </a:r>
          </a:p>
          <a:p>
            <a:pPr lvl="1">
              <a:lnSpc>
                <a:spcPct val="90000"/>
              </a:lnSpc>
            </a:pPr>
            <a:r>
              <a:rPr lang="en-US" sz="2000" dirty="0"/>
              <a:t>G = number of gears to make</a:t>
            </a:r>
          </a:p>
          <a:p>
            <a:pPr>
              <a:lnSpc>
                <a:spcPct val="90000"/>
              </a:lnSpc>
            </a:pPr>
            <a:r>
              <a:rPr lang="en-US" sz="2400" dirty="0"/>
              <a:t>Objective Function</a:t>
            </a:r>
          </a:p>
          <a:p>
            <a:pPr lvl="1">
              <a:lnSpc>
                <a:spcPct val="90000"/>
              </a:lnSpc>
            </a:pPr>
            <a:r>
              <a:rPr lang="en-US" sz="2000" dirty="0"/>
              <a:t>Maximize 25C + 18G  (profit in $)</a:t>
            </a:r>
          </a:p>
          <a:p>
            <a:pPr>
              <a:lnSpc>
                <a:spcPct val="90000"/>
              </a:lnSpc>
            </a:pPr>
            <a:r>
              <a:rPr lang="en-US" sz="2400" dirty="0"/>
              <a:t>Constraints</a:t>
            </a:r>
          </a:p>
          <a:p>
            <a:pPr lvl="1">
              <a:lnSpc>
                <a:spcPct val="90000"/>
              </a:lnSpc>
            </a:pPr>
            <a:r>
              <a:rPr lang="en-US" sz="2000" dirty="0"/>
              <a:t>5C + 8G &lt;= 5000  (steel in </a:t>
            </a:r>
            <a:r>
              <a:rPr lang="en-US" sz="2000" dirty="0" err="1"/>
              <a:t>lbs</a:t>
            </a:r>
            <a:r>
              <a:rPr lang="en-US" sz="2000" dirty="0"/>
              <a:t>)</a:t>
            </a:r>
          </a:p>
          <a:p>
            <a:pPr lvl="1">
              <a:lnSpc>
                <a:spcPct val="90000"/>
              </a:lnSpc>
            </a:pPr>
            <a:r>
              <a:rPr lang="en-US" sz="2000" dirty="0"/>
              <a:t>1C + 4G &lt;= 1500  (labor in hours)</a:t>
            </a:r>
          </a:p>
          <a:p>
            <a:pPr lvl="1">
              <a:lnSpc>
                <a:spcPct val="90000"/>
              </a:lnSpc>
            </a:pPr>
            <a:r>
              <a:rPr lang="en-US" sz="2000" dirty="0"/>
              <a:t>3C + 2G &lt;= 1000  (machine time in hours)</a:t>
            </a:r>
          </a:p>
          <a:p>
            <a:pPr lvl="1">
              <a:lnSpc>
                <a:spcPct val="90000"/>
              </a:lnSpc>
            </a:pPr>
            <a:r>
              <a:rPr lang="en-US" sz="2000" dirty="0"/>
              <a:t>C &gt;= 0, G &gt;= 0  (non-negativity)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nSpc>
                <a:spcPct val="90000"/>
              </a:lnSpc>
            </a:pPr>
            <a:r>
              <a:rPr lang="en-US" sz="4000"/>
              <a:t>Important Concepts</a:t>
            </a:r>
          </a:p>
        </p:txBody>
      </p:sp>
      <p:sp>
        <p:nvSpPr>
          <p:cNvPr id="186371" name="Rectangle 3"/>
          <p:cNvSpPr>
            <a:spLocks noGrp="1" noChangeArrowheads="1"/>
          </p:cNvSpPr>
          <p:nvPr>
            <p:ph type="body" idx="1"/>
          </p:nvPr>
        </p:nvSpPr>
        <p:spPr>
          <a:xfrm>
            <a:off x="533400" y="2017713"/>
            <a:ext cx="8421688" cy="4383087"/>
          </a:xfrm>
        </p:spPr>
        <p:txBody>
          <a:bodyPr/>
          <a:lstStyle/>
          <a:p>
            <a:pPr>
              <a:lnSpc>
                <a:spcPct val="90000"/>
              </a:lnSpc>
            </a:pPr>
            <a:r>
              <a:rPr lang="en-US" sz="2400"/>
              <a:t>Linear Program: The objective function and constraint are linear functions of the decision variables. Therefore, this is a Linear Program.</a:t>
            </a:r>
          </a:p>
          <a:p>
            <a:pPr>
              <a:lnSpc>
                <a:spcPct val="90000"/>
              </a:lnSpc>
            </a:pPr>
            <a:r>
              <a:rPr lang="en-US" sz="2400"/>
              <a:t>Feasibility</a:t>
            </a:r>
          </a:p>
          <a:p>
            <a:pPr lvl="1">
              <a:lnSpc>
                <a:spcPct val="90000"/>
              </a:lnSpc>
            </a:pPr>
            <a:r>
              <a:rPr lang="en-US" sz="2000"/>
              <a:t>Feasible Solution. A solution is feasible for an LP if </a:t>
            </a:r>
            <a:r>
              <a:rPr lang="en-US" sz="2000" i="1"/>
              <a:t>all</a:t>
            </a:r>
            <a:r>
              <a:rPr lang="en-US" sz="2000"/>
              <a:t> constraints are satisfied.</a:t>
            </a:r>
          </a:p>
          <a:p>
            <a:pPr lvl="1">
              <a:lnSpc>
                <a:spcPct val="90000"/>
              </a:lnSpc>
            </a:pPr>
            <a:r>
              <a:rPr lang="en-US" sz="2000"/>
              <a:t>Infeasible Solution. A solution is infeasible if </a:t>
            </a:r>
            <a:r>
              <a:rPr lang="en-US" sz="2000" i="1"/>
              <a:t>one or more</a:t>
            </a:r>
            <a:r>
              <a:rPr lang="en-US" sz="2000"/>
              <a:t> constraints is violated.</a:t>
            </a:r>
          </a:p>
          <a:p>
            <a:pPr lvl="1">
              <a:lnSpc>
                <a:spcPct val="90000"/>
              </a:lnSpc>
            </a:pPr>
            <a:r>
              <a:rPr lang="en-US" sz="2000"/>
              <a:t>Check the solutions C=75, G=200; and C=300, G=200 for feasibility.</a:t>
            </a:r>
          </a:p>
          <a:p>
            <a:pPr>
              <a:lnSpc>
                <a:spcPct val="90000"/>
              </a:lnSpc>
            </a:pPr>
            <a:r>
              <a:rPr lang="en-US" sz="2400"/>
              <a:t>Optimal Solution. The optimal solution is the feasible solution with the largest (for a max problem) objective value (smallest for a min problem).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nSpc>
                <a:spcPct val="90000"/>
              </a:lnSpc>
            </a:pPr>
            <a:r>
              <a:rPr lang="en-US" sz="4000"/>
              <a:t>Solving Linear Programming Problems</a:t>
            </a:r>
          </a:p>
        </p:txBody>
      </p:sp>
      <p:sp>
        <p:nvSpPr>
          <p:cNvPr id="188419" name="Rectangle 3"/>
          <p:cNvSpPr>
            <a:spLocks noGrp="1" noChangeArrowheads="1"/>
          </p:cNvSpPr>
          <p:nvPr>
            <p:ph type="body" idx="1"/>
          </p:nvPr>
        </p:nvSpPr>
        <p:spPr>
          <a:xfrm>
            <a:off x="228600" y="2017713"/>
            <a:ext cx="8726488" cy="4383087"/>
          </a:xfrm>
        </p:spPr>
        <p:txBody>
          <a:bodyPr/>
          <a:lstStyle/>
          <a:p>
            <a:pPr>
              <a:lnSpc>
                <a:spcPct val="90000"/>
              </a:lnSpc>
            </a:pPr>
            <a:r>
              <a:rPr lang="en-US" sz="2400" dirty="0"/>
              <a:t>Trial and error: possible for very small problems; virtually impossible for large problems.</a:t>
            </a:r>
          </a:p>
          <a:p>
            <a:pPr>
              <a:lnSpc>
                <a:spcPct val="90000"/>
              </a:lnSpc>
            </a:pPr>
            <a:r>
              <a:rPr lang="en-US" sz="2400" dirty="0"/>
              <a:t>Graphical approach: It is possible to solve a 2-variable problem graphically to find the optimal solution (not shown).</a:t>
            </a:r>
          </a:p>
          <a:p>
            <a:pPr>
              <a:lnSpc>
                <a:spcPct val="90000"/>
              </a:lnSpc>
            </a:pPr>
            <a:r>
              <a:rPr lang="en-US" sz="2400" dirty="0"/>
              <a:t>Simplex Method. This is a mathematical approach developed by George </a:t>
            </a:r>
            <a:r>
              <a:rPr lang="en-US" sz="2400" dirty="0" err="1"/>
              <a:t>Dantzig</a:t>
            </a:r>
            <a:r>
              <a:rPr lang="en-US" sz="2400" dirty="0"/>
              <a:t>. Can solve small problems by hand.</a:t>
            </a:r>
          </a:p>
          <a:p>
            <a:pPr>
              <a:lnSpc>
                <a:spcPct val="90000"/>
              </a:lnSpc>
            </a:pPr>
            <a:r>
              <a:rPr lang="en-US" sz="2400" dirty="0"/>
              <a:t>Computer Software. Most optimization software actually uses the Simplex Method to solve the problems. Excel’s Solver Add-In is an example of such software.</a:t>
            </a:r>
          </a:p>
          <a:p>
            <a:pPr>
              <a:lnSpc>
                <a:spcPct val="90000"/>
              </a:lnSpc>
            </a:pPr>
            <a:r>
              <a:rPr lang="en-US" sz="2400" dirty="0"/>
              <a:t>Solver can solve LPs of up to 200 variables. Enhanced versions of Solver are available from Frontline </a:t>
            </a:r>
            <a:r>
              <a:rPr lang="en-US" sz="2400" dirty="0" smtClean="0"/>
              <a:t>Systems (</a:t>
            </a:r>
            <a:r>
              <a:rPr lang="en-US" sz="2400" dirty="0" smtClean="0">
                <a:hlinkClick r:id="rId2"/>
              </a:rPr>
              <a:t>http</a:t>
            </a:r>
            <a:r>
              <a:rPr lang="en-US" sz="2400" dirty="0">
                <a:hlinkClick r:id="rId2"/>
              </a:rPr>
              <a:t>://www.solver.com</a:t>
            </a:r>
            <a:r>
              <a:rPr lang="en-US" sz="2400"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z="4000"/>
              <a:t>Spreadsheet Model Development</a:t>
            </a:r>
          </a:p>
        </p:txBody>
      </p:sp>
      <p:sp>
        <p:nvSpPr>
          <p:cNvPr id="190467" name="Rectangle 3"/>
          <p:cNvSpPr>
            <a:spLocks noGrp="1" noChangeArrowheads="1"/>
          </p:cNvSpPr>
          <p:nvPr>
            <p:ph type="body" idx="1"/>
          </p:nvPr>
        </p:nvSpPr>
        <p:spPr>
          <a:xfrm>
            <a:off x="533400" y="2133600"/>
            <a:ext cx="8421688" cy="4191000"/>
          </a:xfrm>
        </p:spPr>
        <p:txBody>
          <a:bodyPr/>
          <a:lstStyle/>
          <a:p>
            <a:r>
              <a:rPr lang="en-US" sz="2400"/>
              <a:t>Develop correct, flexible, documented model.</a:t>
            </a:r>
          </a:p>
          <a:p>
            <a:r>
              <a:rPr lang="en-US" sz="2400"/>
              <a:t>Sections for decision variables, objective function, and constraints.</a:t>
            </a:r>
          </a:p>
          <a:p>
            <a:r>
              <a:rPr lang="en-US" sz="2400"/>
              <a:t>Use algebraic formulation and natural structure of the problem to guide structure of the spreadsheet.</a:t>
            </a:r>
          </a:p>
          <a:p>
            <a:r>
              <a:rPr lang="en-US" sz="2400"/>
              <a:t>Use one cell for each decision variable</a:t>
            </a:r>
          </a:p>
          <a:p>
            <a:r>
              <a:rPr lang="en-US" sz="2400"/>
              <a:t>Store objective function coefficients in separate cells, and use another cell to compute the objective function value.</a:t>
            </a:r>
          </a:p>
          <a:p>
            <a:r>
              <a:rPr lang="en-US" sz="2400"/>
              <a:t>Store constraint coefficients in cells, compute the LHS value of each constraint, for comparison to the RHS value.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4000"/>
              <a:t>Spreadsheet Model</a:t>
            </a:r>
          </a:p>
        </p:txBody>
      </p:sp>
      <p:sp>
        <p:nvSpPr>
          <p:cNvPr id="192515" name="Rectangle 3"/>
          <p:cNvSpPr>
            <a:spLocks noGrp="1" noChangeArrowheads="1"/>
          </p:cNvSpPr>
          <p:nvPr>
            <p:ph type="body" idx="1"/>
          </p:nvPr>
        </p:nvSpPr>
        <p:spPr>
          <a:xfrm>
            <a:off x="5791200" y="1981200"/>
            <a:ext cx="3160713" cy="4114800"/>
          </a:xfrm>
        </p:spPr>
        <p:txBody>
          <a:bodyPr/>
          <a:lstStyle/>
          <a:p>
            <a:pPr>
              <a:lnSpc>
                <a:spcPct val="90000"/>
              </a:lnSpc>
            </a:pPr>
            <a:r>
              <a:rPr lang="en-US" sz="1800"/>
              <a:t>C=75, G=200 (cells B5:C5) entered as trial values. This is a feasible, but not the optimal, solution.</a:t>
            </a:r>
          </a:p>
          <a:p>
            <a:pPr>
              <a:lnSpc>
                <a:spcPct val="90000"/>
              </a:lnSpc>
            </a:pPr>
            <a:r>
              <a:rPr lang="en-US" sz="1800"/>
              <a:t>Note close relationship to algebraic formulation.</a:t>
            </a:r>
          </a:p>
          <a:p>
            <a:pPr>
              <a:lnSpc>
                <a:spcPct val="90000"/>
              </a:lnSpc>
            </a:pPr>
            <a:r>
              <a:rPr lang="en-US" sz="1800"/>
              <a:t>Note that only one distinct formula needed to be entered; once entered in Cell D8, it was copied to Cells D11:D13. </a:t>
            </a:r>
          </a:p>
          <a:p>
            <a:pPr>
              <a:lnSpc>
                <a:spcPct val="90000"/>
              </a:lnSpc>
            </a:pPr>
            <a:r>
              <a:rPr lang="en-US" sz="1800"/>
              <a:t>This is possible because the coefficients were stored separately in a specific structure.</a:t>
            </a:r>
          </a:p>
        </p:txBody>
      </p:sp>
      <p:pic>
        <p:nvPicPr>
          <p:cNvPr id="192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5410200"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z="4000"/>
              <a:t>Solver Basics</a:t>
            </a:r>
          </a:p>
        </p:txBody>
      </p:sp>
      <p:sp>
        <p:nvSpPr>
          <p:cNvPr id="193539" name="Rectangle 3"/>
          <p:cNvSpPr>
            <a:spLocks noGrp="1" noChangeArrowheads="1"/>
          </p:cNvSpPr>
          <p:nvPr>
            <p:ph type="body" idx="1"/>
          </p:nvPr>
        </p:nvSpPr>
        <p:spPr/>
        <p:txBody>
          <a:bodyPr/>
          <a:lstStyle/>
          <a:p>
            <a:pPr>
              <a:lnSpc>
                <a:spcPct val="90000"/>
              </a:lnSpc>
            </a:pPr>
            <a:r>
              <a:rPr lang="en-US" sz="2400" dirty="0"/>
              <a:t>Don’t even think about using Solver until you have a working, flexible spreadsheet model that you can use as a “what if” tool!</a:t>
            </a:r>
          </a:p>
          <a:p>
            <a:pPr>
              <a:lnSpc>
                <a:spcPct val="90000"/>
              </a:lnSpc>
            </a:pPr>
            <a:r>
              <a:rPr lang="en-US" sz="2400" dirty="0" smtClean="0">
                <a:sym typeface="Wingdings" pitchFamily="2" charset="2"/>
              </a:rPr>
              <a:t>Solver </a:t>
            </a:r>
            <a:r>
              <a:rPr lang="en-US" sz="2400" dirty="0">
                <a:sym typeface="Wingdings" pitchFamily="2" charset="2"/>
              </a:rPr>
              <a:t>Settings</a:t>
            </a:r>
          </a:p>
          <a:p>
            <a:pPr lvl="1">
              <a:lnSpc>
                <a:spcPct val="90000"/>
              </a:lnSpc>
            </a:pPr>
            <a:r>
              <a:rPr lang="en-US" sz="2000" dirty="0"/>
              <a:t>Specify </a:t>
            </a:r>
            <a:r>
              <a:rPr lang="en-US" sz="2000" dirty="0" smtClean="0"/>
              <a:t>Objective </a:t>
            </a:r>
            <a:r>
              <a:rPr lang="en-US" sz="2000" dirty="0"/>
              <a:t>Cell (objective function)</a:t>
            </a:r>
          </a:p>
          <a:p>
            <a:pPr lvl="1">
              <a:lnSpc>
                <a:spcPct val="90000"/>
              </a:lnSpc>
            </a:pPr>
            <a:r>
              <a:rPr lang="en-US" sz="2000" dirty="0"/>
              <a:t>Specify Changing Cells (decision variables)</a:t>
            </a:r>
          </a:p>
          <a:p>
            <a:pPr lvl="1">
              <a:lnSpc>
                <a:spcPct val="90000"/>
              </a:lnSpc>
            </a:pPr>
            <a:r>
              <a:rPr lang="en-US" sz="2000" dirty="0"/>
              <a:t>Specify Constraints</a:t>
            </a:r>
          </a:p>
          <a:p>
            <a:pPr lvl="1">
              <a:lnSpc>
                <a:spcPct val="90000"/>
              </a:lnSpc>
            </a:pPr>
            <a:r>
              <a:rPr lang="en-US" sz="2000" dirty="0"/>
              <a:t>Specify Solver Settings</a:t>
            </a:r>
          </a:p>
          <a:p>
            <a:pPr>
              <a:lnSpc>
                <a:spcPct val="90000"/>
              </a:lnSpc>
            </a:pPr>
            <a:r>
              <a:rPr lang="en-US" sz="2400" dirty="0"/>
              <a:t>Solve Problem to find Optimal 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150938" y="214313"/>
            <a:ext cx="7793037" cy="623887"/>
          </a:xfrm>
        </p:spPr>
        <p:txBody>
          <a:bodyPr/>
          <a:lstStyle/>
          <a:p>
            <a:r>
              <a:rPr lang="en-US" sz="2800" dirty="0"/>
              <a:t>Solver Settings: Target Cell and Changing Cells</a:t>
            </a:r>
          </a:p>
        </p:txBody>
      </p:sp>
      <p:sp>
        <p:nvSpPr>
          <p:cNvPr id="195587" name="Rectangle 3"/>
          <p:cNvSpPr>
            <a:spLocks noGrp="1" noChangeArrowheads="1"/>
          </p:cNvSpPr>
          <p:nvPr>
            <p:ph type="body" idx="1"/>
          </p:nvPr>
        </p:nvSpPr>
        <p:spPr>
          <a:xfrm>
            <a:off x="252897" y="914400"/>
            <a:ext cx="8534400" cy="1676400"/>
          </a:xfrm>
        </p:spPr>
        <p:txBody>
          <a:bodyPr/>
          <a:lstStyle/>
          <a:p>
            <a:r>
              <a:rPr lang="en-US" sz="2400" dirty="0"/>
              <a:t>Specify Target Cell: D8</a:t>
            </a:r>
          </a:p>
          <a:p>
            <a:pPr lvl="1"/>
            <a:r>
              <a:rPr lang="en-US" sz="2000" dirty="0"/>
              <a:t>Equal to: Max</a:t>
            </a:r>
          </a:p>
          <a:p>
            <a:r>
              <a:rPr lang="en-US" sz="2400" dirty="0"/>
              <a:t>Changing Cells (decision variables)</a:t>
            </a:r>
          </a:p>
          <a:p>
            <a:pPr lvl="1"/>
            <a:r>
              <a:rPr lang="en-US" sz="2000" dirty="0"/>
              <a:t>B5:C5</a:t>
            </a:r>
          </a:p>
        </p:txBody>
      </p:sp>
      <p:pic>
        <p:nvPicPr>
          <p:cNvPr id="19558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4038600" y="2132527"/>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43000" y="-228600"/>
            <a:ext cx="7793037" cy="1004887"/>
          </a:xfrm>
        </p:spPr>
        <p:txBody>
          <a:bodyPr/>
          <a:lstStyle/>
          <a:p>
            <a:r>
              <a:rPr lang="en-US" sz="3600" dirty="0"/>
              <a:t>Solver Settings: Constraints</a:t>
            </a:r>
          </a:p>
        </p:txBody>
      </p:sp>
      <p:sp>
        <p:nvSpPr>
          <p:cNvPr id="197635" name="Rectangle 3"/>
          <p:cNvSpPr>
            <a:spLocks noGrp="1" noChangeArrowheads="1"/>
          </p:cNvSpPr>
          <p:nvPr>
            <p:ph type="body" idx="1"/>
          </p:nvPr>
        </p:nvSpPr>
        <p:spPr>
          <a:xfrm>
            <a:off x="304800" y="914400"/>
            <a:ext cx="8458200" cy="3733800"/>
          </a:xfrm>
        </p:spPr>
        <p:txBody>
          <a:bodyPr/>
          <a:lstStyle/>
          <a:p>
            <a:pPr>
              <a:lnSpc>
                <a:spcPct val="90000"/>
              </a:lnSpc>
            </a:pPr>
            <a:r>
              <a:rPr lang="en-US" sz="2800" dirty="0"/>
              <a:t>Click “Add” to add constraints</a:t>
            </a:r>
          </a:p>
          <a:p>
            <a:pPr>
              <a:lnSpc>
                <a:spcPct val="90000"/>
              </a:lnSpc>
            </a:pPr>
            <a:r>
              <a:rPr lang="en-US" sz="2800" dirty="0"/>
              <a:t>Select LHS Cell (D11), relationship (&lt;=), and RHS Cell (F11).</a:t>
            </a:r>
          </a:p>
          <a:p>
            <a:pPr lvl="1">
              <a:lnSpc>
                <a:spcPct val="90000"/>
              </a:lnSpc>
            </a:pPr>
            <a:r>
              <a:rPr lang="en-US" sz="2400" dirty="0"/>
              <a:t>LHS Cell should contain a formula which computes the LHS Value of the constraint.</a:t>
            </a:r>
          </a:p>
          <a:p>
            <a:pPr lvl="1">
              <a:lnSpc>
                <a:spcPct val="90000"/>
              </a:lnSpc>
            </a:pPr>
            <a:r>
              <a:rPr lang="en-US" sz="2400" dirty="0"/>
              <a:t>Typically, RHS Cell should contain a fixed value, but this is not absolutely required.</a:t>
            </a:r>
          </a:p>
          <a:p>
            <a:pPr>
              <a:lnSpc>
                <a:spcPct val="90000"/>
              </a:lnSpc>
            </a:pPr>
            <a:r>
              <a:rPr lang="en-US" sz="2800" dirty="0"/>
              <a:t>Repeat for the other two constraints (for labor and machine time</a:t>
            </a:r>
            <a:r>
              <a:rPr lang="en-US" sz="2800" dirty="0" smtClean="0"/>
              <a:t>).</a:t>
            </a:r>
          </a:p>
          <a:p>
            <a:pPr>
              <a:lnSpc>
                <a:spcPct val="90000"/>
              </a:lnSpc>
            </a:pPr>
            <a:r>
              <a:rPr lang="en-US" sz="2800" b="1" dirty="0" smtClean="0"/>
              <a:t>OR use the range for the LHS and the RHS </a:t>
            </a:r>
            <a:r>
              <a:rPr lang="en-US" sz="2800" dirty="0" smtClean="0"/>
              <a:t>(see next slide)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43000" y="-228600"/>
            <a:ext cx="7793037" cy="1004887"/>
          </a:xfrm>
        </p:spPr>
        <p:txBody>
          <a:bodyPr/>
          <a:lstStyle/>
          <a:p>
            <a:r>
              <a:rPr lang="en-US" sz="3600" dirty="0"/>
              <a:t>Solver Settings: Constraints</a:t>
            </a:r>
          </a:p>
        </p:txBody>
      </p:sp>
      <p:pic>
        <p:nvPicPr>
          <p:cNvPr id="6" name="Content Placeholder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1676400" y="1066800"/>
            <a:ext cx="5536209" cy="550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30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Learning Objectives</a:t>
            </a:r>
          </a:p>
        </p:txBody>
      </p:sp>
      <p:sp>
        <p:nvSpPr>
          <p:cNvPr id="10243" name="Rectangle 3"/>
          <p:cNvSpPr>
            <a:spLocks noGrp="1" noChangeArrowheads="1"/>
          </p:cNvSpPr>
          <p:nvPr>
            <p:ph type="body" idx="1"/>
          </p:nvPr>
        </p:nvSpPr>
        <p:spPr>
          <a:xfrm>
            <a:off x="228600" y="2133600"/>
            <a:ext cx="8650288" cy="4114800"/>
          </a:xfrm>
        </p:spPr>
        <p:txBody>
          <a:bodyPr/>
          <a:lstStyle/>
          <a:p>
            <a:pPr>
              <a:lnSpc>
                <a:spcPct val="90000"/>
              </a:lnSpc>
            </a:pPr>
            <a:r>
              <a:rPr lang="en-US" sz="2400"/>
              <a:t>Recognize decision-making situations which that may benefit from an optimization modeling approach.</a:t>
            </a:r>
          </a:p>
          <a:p>
            <a:pPr>
              <a:lnSpc>
                <a:spcPct val="90000"/>
              </a:lnSpc>
            </a:pPr>
            <a:r>
              <a:rPr lang="en-US" sz="2400"/>
              <a:t>Formulate algebraic models for linear programming problems.</a:t>
            </a:r>
          </a:p>
          <a:p>
            <a:pPr>
              <a:lnSpc>
                <a:spcPct val="90000"/>
              </a:lnSpc>
            </a:pPr>
            <a:r>
              <a:rPr lang="en-US" sz="2400"/>
              <a:t>Develop spreadsheet models for linear programming problems.</a:t>
            </a:r>
          </a:p>
          <a:p>
            <a:pPr>
              <a:lnSpc>
                <a:spcPct val="90000"/>
              </a:lnSpc>
            </a:pPr>
            <a:r>
              <a:rPr lang="en-US" sz="2400"/>
              <a:t>Use Excel’s Solver Add-In to solve linear programming problems.</a:t>
            </a:r>
          </a:p>
          <a:p>
            <a:pPr>
              <a:lnSpc>
                <a:spcPct val="90000"/>
              </a:lnSpc>
            </a:pPr>
            <a:r>
              <a:rPr lang="en-US" sz="2400"/>
              <a:t>Interpret the results of models and perform basic sensitivity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600"/>
              <a:t>Solver Options</a:t>
            </a:r>
          </a:p>
        </p:txBody>
      </p:sp>
      <p:sp>
        <p:nvSpPr>
          <p:cNvPr id="198659" name="Rectangle 3"/>
          <p:cNvSpPr>
            <a:spLocks noGrp="1" noChangeArrowheads="1"/>
          </p:cNvSpPr>
          <p:nvPr>
            <p:ph type="body" idx="1"/>
          </p:nvPr>
        </p:nvSpPr>
        <p:spPr>
          <a:xfrm>
            <a:off x="381000" y="2133600"/>
            <a:ext cx="3770313" cy="3657600"/>
          </a:xfrm>
        </p:spPr>
        <p:txBody>
          <a:bodyPr/>
          <a:lstStyle/>
          <a:p>
            <a:pPr>
              <a:lnSpc>
                <a:spcPct val="90000"/>
              </a:lnSpc>
            </a:pPr>
            <a:r>
              <a:rPr lang="en-US" sz="1800" dirty="0" smtClean="0"/>
              <a:t>Select Simples LP”</a:t>
            </a:r>
            <a:endParaRPr lang="en-US" sz="1800" dirty="0"/>
          </a:p>
          <a:p>
            <a:pPr lvl="1">
              <a:lnSpc>
                <a:spcPct val="90000"/>
              </a:lnSpc>
            </a:pPr>
            <a:r>
              <a:rPr lang="en-US" sz="1600" dirty="0"/>
              <a:t>Tells Solver to use the Simplex Method, which is faster and </a:t>
            </a:r>
            <a:r>
              <a:rPr lang="en-US" sz="1600" dirty="0" smtClean="0"/>
              <a:t>is Solver’s </a:t>
            </a:r>
            <a:r>
              <a:rPr lang="en-US" sz="1600" dirty="0"/>
              <a:t>default </a:t>
            </a:r>
            <a:r>
              <a:rPr lang="en-US" sz="1600" dirty="0" smtClean="0"/>
              <a:t>optimization </a:t>
            </a:r>
            <a:r>
              <a:rPr lang="en-US" sz="1600" dirty="0"/>
              <a:t>method.</a:t>
            </a:r>
          </a:p>
          <a:p>
            <a:pPr>
              <a:lnSpc>
                <a:spcPct val="90000"/>
              </a:lnSpc>
            </a:pPr>
            <a:r>
              <a:rPr lang="en-US" sz="1800" dirty="0"/>
              <a:t>Check </a:t>
            </a:r>
            <a:r>
              <a:rPr lang="en-US" sz="1800" dirty="0" smtClean="0"/>
              <a:t>“Make unconstrained Variables Non-negative”</a:t>
            </a:r>
            <a:endParaRPr lang="en-US" sz="1800" dirty="0"/>
          </a:p>
          <a:p>
            <a:pPr lvl="1">
              <a:lnSpc>
                <a:spcPct val="90000"/>
              </a:lnSpc>
            </a:pPr>
            <a:r>
              <a:rPr lang="en-US" sz="1600" dirty="0"/>
              <a:t>Tells Solver that the decision variables (B5:C5, representing the number of Camshafts and Gears) must be </a:t>
            </a:r>
            <a:r>
              <a:rPr lang="en-US" sz="1600" dirty="0">
                <a:sym typeface="Symbol" pitchFamily="18" charset="2"/>
              </a:rPr>
              <a:t></a:t>
            </a:r>
            <a:r>
              <a:rPr lang="en-US" sz="1600" dirty="0"/>
              <a:t>0 in any feasible solution.</a:t>
            </a:r>
          </a:p>
          <a:p>
            <a:pPr>
              <a:lnSpc>
                <a:spcPct val="90000"/>
              </a:lnSpc>
            </a:pPr>
            <a:r>
              <a:rPr lang="en-US" sz="1800" dirty="0"/>
              <a:t>Leave other settings at their defaults.</a:t>
            </a:r>
          </a:p>
        </p:txBody>
      </p:sp>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4395303" y="1245785"/>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3200"/>
              <a:t>Completed Solver Box</a:t>
            </a:r>
          </a:p>
        </p:txBody>
      </p:sp>
      <p:sp>
        <p:nvSpPr>
          <p:cNvPr id="200707" name="Rectangle 3"/>
          <p:cNvSpPr>
            <a:spLocks noGrp="1" noChangeArrowheads="1"/>
          </p:cNvSpPr>
          <p:nvPr>
            <p:ph type="body" idx="1"/>
          </p:nvPr>
        </p:nvSpPr>
        <p:spPr>
          <a:xfrm>
            <a:off x="304800" y="2133600"/>
            <a:ext cx="2551113" cy="4114800"/>
          </a:xfrm>
        </p:spPr>
        <p:txBody>
          <a:bodyPr/>
          <a:lstStyle/>
          <a:p>
            <a:r>
              <a:rPr lang="en-US" sz="2400"/>
              <a:t>Click “Solve” to tell Solver to find the Optimal Solution.</a:t>
            </a:r>
          </a:p>
        </p:txBody>
      </p:sp>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8787" t="8877" r="9046" b="16490"/>
          <a:stretch/>
        </p:blipFill>
        <p:spPr bwMode="auto">
          <a:xfrm>
            <a:off x="3429000" y="1828800"/>
            <a:ext cx="4748697" cy="472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150938" y="214313"/>
            <a:ext cx="7793037" cy="1004887"/>
          </a:xfrm>
        </p:spPr>
        <p:txBody>
          <a:bodyPr/>
          <a:lstStyle/>
          <a:p>
            <a:r>
              <a:rPr lang="en-US" sz="3600"/>
              <a:t>Solver Results Box</a:t>
            </a:r>
          </a:p>
        </p:txBody>
      </p:sp>
      <p:sp>
        <p:nvSpPr>
          <p:cNvPr id="202755" name="Rectangle 3"/>
          <p:cNvSpPr>
            <a:spLocks noGrp="1" noChangeArrowheads="1"/>
          </p:cNvSpPr>
          <p:nvPr>
            <p:ph type="body" idx="1"/>
          </p:nvPr>
        </p:nvSpPr>
        <p:spPr>
          <a:xfrm>
            <a:off x="609600" y="1828800"/>
            <a:ext cx="3962400" cy="4459288"/>
          </a:xfrm>
        </p:spPr>
        <p:txBody>
          <a:bodyPr/>
          <a:lstStyle/>
          <a:p>
            <a:r>
              <a:rPr lang="en-US" sz="2400" dirty="0"/>
              <a:t>Be sure to read message of box. The one shown indicates the optimal solution has been found. There are others that indicate other possible ending points (covered later).</a:t>
            </a:r>
          </a:p>
          <a:p>
            <a:r>
              <a:rPr lang="en-US" sz="2400" dirty="0"/>
              <a:t>Click on Reports desired before clicking OK. Reports covered later.</a:t>
            </a:r>
          </a:p>
        </p:txBody>
      </p:sp>
      <p:pic>
        <p:nvPicPr>
          <p:cNvPr id="20275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5842" t="22083" r="30794" b="31144"/>
          <a:stretch/>
        </p:blipFill>
        <p:spPr bwMode="auto">
          <a:xfrm>
            <a:off x="4587240" y="1752600"/>
            <a:ext cx="4341075" cy="342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z="3600"/>
              <a:t>Solved Spreadsheet (Optimal Solution)</a:t>
            </a:r>
          </a:p>
        </p:txBody>
      </p:sp>
      <p:sp>
        <p:nvSpPr>
          <p:cNvPr id="204803" name="Rectangle 3"/>
          <p:cNvSpPr>
            <a:spLocks noGrp="1" noChangeArrowheads="1"/>
          </p:cNvSpPr>
          <p:nvPr>
            <p:ph type="body" idx="1"/>
          </p:nvPr>
        </p:nvSpPr>
        <p:spPr>
          <a:xfrm>
            <a:off x="381000" y="2209800"/>
            <a:ext cx="2667000" cy="4114800"/>
          </a:xfrm>
        </p:spPr>
        <p:txBody>
          <a:bodyPr/>
          <a:lstStyle/>
          <a:p>
            <a:r>
              <a:rPr lang="en-US" sz="1800"/>
              <a:t>Optimal Solution: Make 100 camshafts, 350 gears.</a:t>
            </a:r>
          </a:p>
          <a:p>
            <a:r>
              <a:rPr lang="en-US" sz="1800"/>
              <a:t>Optimal Objective Value: $8800 profit.</a:t>
            </a:r>
          </a:p>
          <a:p>
            <a:r>
              <a:rPr lang="en-US" sz="1800"/>
              <a:t>Both pieces of information are important. Knowing the optimal objective value is useless without knowing </a:t>
            </a:r>
            <a:r>
              <a:rPr lang="en-US" sz="1800" i="1"/>
              <a:t>how</a:t>
            </a:r>
            <a:r>
              <a:rPr lang="en-US" sz="1800"/>
              <a:t> that value can be attained.</a:t>
            </a:r>
          </a:p>
        </p:txBody>
      </p:sp>
      <p:pic>
        <p:nvPicPr>
          <p:cNvPr id="204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57400"/>
            <a:ext cx="5897563"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Interpreting the Solution</a:t>
            </a:r>
          </a:p>
        </p:txBody>
      </p:sp>
      <p:sp>
        <p:nvSpPr>
          <p:cNvPr id="206851" name="Rectangle 3"/>
          <p:cNvSpPr>
            <a:spLocks noGrp="1" noChangeArrowheads="1"/>
          </p:cNvSpPr>
          <p:nvPr>
            <p:ph type="body" idx="1"/>
          </p:nvPr>
        </p:nvSpPr>
        <p:spPr>
          <a:xfrm>
            <a:off x="381000" y="2017713"/>
            <a:ext cx="8574088" cy="4459287"/>
          </a:xfrm>
        </p:spPr>
        <p:txBody>
          <a:bodyPr/>
          <a:lstStyle/>
          <a:p>
            <a:pPr>
              <a:lnSpc>
                <a:spcPct val="90000"/>
              </a:lnSpc>
            </a:pPr>
            <a:r>
              <a:rPr lang="en-US" sz="2400"/>
              <a:t>Which constraints are actively holding us back from making even more profit?</a:t>
            </a:r>
          </a:p>
          <a:p>
            <a:pPr lvl="1">
              <a:lnSpc>
                <a:spcPct val="90000"/>
              </a:lnSpc>
            </a:pPr>
            <a:r>
              <a:rPr lang="en-US" sz="2000"/>
              <a:t>Binding Constraints: Constraints at the optimal solution with the LHS equal to the RHS; equivalently for a resource, a binding constraint is one in which all the resource is used up.</a:t>
            </a:r>
          </a:p>
          <a:p>
            <a:pPr lvl="1">
              <a:lnSpc>
                <a:spcPct val="90000"/>
              </a:lnSpc>
            </a:pPr>
            <a:r>
              <a:rPr lang="en-US" sz="2000"/>
              <a:t>Labor (all 1500 hours used), Machine Time (all 1000 hours used).</a:t>
            </a:r>
          </a:p>
          <a:p>
            <a:pPr>
              <a:lnSpc>
                <a:spcPct val="90000"/>
              </a:lnSpc>
            </a:pPr>
            <a:r>
              <a:rPr lang="en-US" sz="2400"/>
              <a:t>Non-Binding Constraints</a:t>
            </a:r>
          </a:p>
          <a:p>
            <a:pPr lvl="1">
              <a:lnSpc>
                <a:spcPct val="90000"/>
              </a:lnSpc>
            </a:pPr>
            <a:r>
              <a:rPr lang="en-US" sz="2000"/>
              <a:t>Steel: Have 5000 lbs available, but only need 3300 lbs for this solution.</a:t>
            </a:r>
          </a:p>
          <a:p>
            <a:pPr>
              <a:lnSpc>
                <a:spcPct val="90000"/>
              </a:lnSpc>
            </a:pPr>
            <a:r>
              <a:rPr lang="en-US" sz="2400"/>
              <a:t>What-If Analysis. Once the Spreadsheet and Solver model is set up, it is easy to change one or more input values and re-solve the problem.</a:t>
            </a:r>
          </a:p>
          <a:p>
            <a:pPr lvl="1">
              <a:lnSpc>
                <a:spcPct val="90000"/>
              </a:lnSpc>
            </a:pPr>
            <a:r>
              <a:rPr lang="en-US" sz="2000"/>
              <a:t>This interactive use can be a very powerful way to use optimization.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4000"/>
              <a:t>Solution Reports</a:t>
            </a:r>
          </a:p>
        </p:txBody>
      </p:sp>
      <p:sp>
        <p:nvSpPr>
          <p:cNvPr id="207875" name="Rectangle 3"/>
          <p:cNvSpPr>
            <a:spLocks noGrp="1" noChangeArrowheads="1"/>
          </p:cNvSpPr>
          <p:nvPr>
            <p:ph type="body" idx="1"/>
          </p:nvPr>
        </p:nvSpPr>
        <p:spPr/>
        <p:txBody>
          <a:bodyPr/>
          <a:lstStyle/>
          <a:p>
            <a:r>
              <a:rPr lang="en-US" sz="2400"/>
              <a:t>Solver can generate three solution reports</a:t>
            </a:r>
          </a:p>
          <a:p>
            <a:pPr lvl="1"/>
            <a:r>
              <a:rPr lang="en-US" sz="2000"/>
              <a:t>Answer Report</a:t>
            </a:r>
          </a:p>
          <a:p>
            <a:pPr lvl="1"/>
            <a:r>
              <a:rPr lang="en-US" sz="2000"/>
              <a:t>Sensitivity Report</a:t>
            </a:r>
          </a:p>
          <a:p>
            <a:pPr lvl="1"/>
            <a:r>
              <a:rPr lang="en-US" sz="2000"/>
              <a:t>Limits Report: Not covered here</a:t>
            </a:r>
          </a:p>
          <a:p>
            <a:r>
              <a:rPr lang="en-US" sz="2400"/>
              <a:t>The Answer Report presents in a standard format the Solver Settings and the optimal solution.</a:t>
            </a:r>
          </a:p>
          <a:p>
            <a:r>
              <a:rPr lang="en-US" sz="2400"/>
              <a:t>The Sensitivity Report shows what will happen if certain problem parameters are changed from their current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3728" y="-204934"/>
            <a:ext cx="7793037" cy="1462087"/>
          </a:xfrm>
        </p:spPr>
        <p:txBody>
          <a:bodyPr/>
          <a:lstStyle/>
          <a:p>
            <a:r>
              <a:rPr lang="en-US" sz="4000" dirty="0"/>
              <a:t>Answer Report</a:t>
            </a:r>
          </a:p>
        </p:txBody>
      </p:sp>
      <p:sp>
        <p:nvSpPr>
          <p:cNvPr id="209923" name="Rectangle 3"/>
          <p:cNvSpPr>
            <a:spLocks noGrp="1" noChangeArrowheads="1"/>
          </p:cNvSpPr>
          <p:nvPr>
            <p:ph type="body" idx="1"/>
          </p:nvPr>
        </p:nvSpPr>
        <p:spPr>
          <a:xfrm>
            <a:off x="152400" y="2209800"/>
            <a:ext cx="2743200" cy="4114800"/>
          </a:xfrm>
        </p:spPr>
        <p:txBody>
          <a:bodyPr/>
          <a:lstStyle/>
          <a:p>
            <a:pPr>
              <a:lnSpc>
                <a:spcPct val="90000"/>
              </a:lnSpc>
            </a:pPr>
            <a:r>
              <a:rPr lang="en-US" sz="1600" dirty="0"/>
              <a:t>Three sections: </a:t>
            </a:r>
            <a:r>
              <a:rPr lang="en-US" sz="1600" dirty="0" smtClean="0"/>
              <a:t>Objective Cell</a:t>
            </a:r>
            <a:r>
              <a:rPr lang="en-US" sz="1600" dirty="0"/>
              <a:t>, Changing Cells, Constraints</a:t>
            </a:r>
          </a:p>
          <a:p>
            <a:pPr>
              <a:lnSpc>
                <a:spcPct val="90000"/>
              </a:lnSpc>
            </a:pPr>
            <a:r>
              <a:rPr lang="en-US" sz="1600" dirty="0"/>
              <a:t>“Final Value” indicates optimal solution</a:t>
            </a:r>
          </a:p>
          <a:p>
            <a:pPr>
              <a:lnSpc>
                <a:spcPct val="90000"/>
              </a:lnSpc>
            </a:pPr>
            <a:r>
              <a:rPr lang="en-US" sz="1600" dirty="0"/>
              <a:t>For each constraint, binding/non-binding status and “slack” (difference between LHS and RHS)…slack is zero for binding constraints.</a:t>
            </a:r>
          </a:p>
          <a:p>
            <a:pPr>
              <a:lnSpc>
                <a:spcPct val="90000"/>
              </a:lnSpc>
            </a:pPr>
            <a:r>
              <a:rPr lang="en-US" sz="1600" dirty="0"/>
              <a:t>Also note that the Solver Settings for </a:t>
            </a:r>
            <a:r>
              <a:rPr lang="en-US" sz="1600" dirty="0" smtClean="0"/>
              <a:t>Objective Cell</a:t>
            </a:r>
            <a:r>
              <a:rPr lang="en-US" sz="1600" dirty="0"/>
              <a:t>, Changing Cells, and Constraints are reported here. This can be a useful debugging tool.</a:t>
            </a:r>
          </a:p>
        </p:txBody>
      </p:sp>
      <p:graphicFrame>
        <p:nvGraphicFramePr>
          <p:cNvPr id="2" name="Table 1"/>
          <p:cNvGraphicFramePr>
            <a:graphicFrameLocks noGrp="1"/>
          </p:cNvGraphicFramePr>
          <p:nvPr>
            <p:extLst>
              <p:ext uri="{D42A27DB-BD31-4B8C-83A1-F6EECF244321}">
                <p14:modId xmlns:p14="http://schemas.microsoft.com/office/powerpoint/2010/main" val="2204505461"/>
              </p:ext>
            </p:extLst>
          </p:nvPr>
        </p:nvGraphicFramePr>
        <p:xfrm>
          <a:off x="2895600" y="1798258"/>
          <a:ext cx="6019801" cy="4378643"/>
        </p:xfrm>
        <a:graphic>
          <a:graphicData uri="http://schemas.openxmlformats.org/drawingml/2006/table">
            <a:tbl>
              <a:tblPr>
                <a:tableStyleId>{5C22544A-7EE6-4342-B048-85BDC9FD1C3A}</a:tableStyleId>
              </a:tblPr>
              <a:tblGrid>
                <a:gridCol w="180934"/>
                <a:gridCol w="497567"/>
                <a:gridCol w="1843258"/>
                <a:gridCol w="1085599"/>
                <a:gridCol w="1070521"/>
                <a:gridCol w="904667"/>
                <a:gridCol w="437255"/>
              </a:tblGrid>
              <a:tr h="244162">
                <a:tc gridSpan="3">
                  <a:txBody>
                    <a:bodyPr/>
                    <a:lstStyle/>
                    <a:p>
                      <a:pPr algn="l" fontAlgn="b"/>
                      <a:r>
                        <a:rPr lang="en-US" sz="1100" u="none" strike="noStrike" dirty="0">
                          <a:effectLst/>
                        </a:rPr>
                        <a:t>Objective Cell (Max)</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dirty="0">
                          <a:effectLst/>
                        </a:rPr>
                        <a:t>Name</a:t>
                      </a:r>
                      <a:endParaRPr lang="en-US" sz="1100" b="1" i="0" u="none" strike="noStrike" dirty="0">
                        <a:solidFill>
                          <a:srgbClr val="000080"/>
                        </a:solidFill>
                        <a:effectLst/>
                        <a:latin typeface="Calibri"/>
                      </a:endParaRPr>
                    </a:p>
                  </a:txBody>
                  <a:tcPr marL="9525" marR="9525" marT="9525" marB="0" anchor="b"/>
                </a:tc>
                <a:tc>
                  <a:txBody>
                    <a:bodyPr/>
                    <a:lstStyle/>
                    <a:p>
                      <a:pPr algn="ctr" fontAlgn="b"/>
                      <a:r>
                        <a:rPr lang="en-US" sz="1100" u="none" strike="noStrike">
                          <a:effectLst/>
                        </a:rPr>
                        <a:t>Original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 Value</a:t>
                      </a:r>
                      <a:endParaRPr lang="en-US" sz="1100" b="1" i="0" u="none" strike="noStrike">
                        <a:solidFill>
                          <a:srgbClr val="00008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$D$8</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Profit Total</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$8,800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gridSpan="3">
                  <a:txBody>
                    <a:bodyPr/>
                    <a:lstStyle/>
                    <a:p>
                      <a:pPr algn="l" fontAlgn="b"/>
                      <a:r>
                        <a:rPr lang="en-US" sz="1100" u="none" strike="noStrike">
                          <a:effectLst/>
                        </a:rPr>
                        <a:t>Variable Cells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Original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Integer</a:t>
                      </a:r>
                      <a:endParaRPr lang="en-US" sz="1100" b="1" i="0" u="none" strike="noStrike">
                        <a:solidFill>
                          <a:srgbClr val="00008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Camshafts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Contin</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Gears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Contin</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32536">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gridSpan="3">
                  <a:txBody>
                    <a:bodyPr/>
                    <a:lstStyle/>
                    <a:p>
                      <a:pPr algn="l" fontAlgn="b"/>
                      <a:r>
                        <a:rPr lang="en-US" sz="1100" u="none" strike="noStrike">
                          <a:effectLst/>
                        </a:rPr>
                        <a:t>Constraints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4162">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Cell 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Formula</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Status</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Slack</a:t>
                      </a:r>
                      <a:endParaRPr lang="en-US" sz="1100" b="1" i="0" u="none" strike="noStrike">
                        <a:solidFill>
                          <a:srgbClr val="00008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Steel (lbs)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$D$11&lt;=$F$11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Not 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1700</a:t>
                      </a:r>
                      <a:endParaRPr lang="en-US" sz="1100" b="0" i="0" u="none" strike="noStrike">
                        <a:solidFill>
                          <a:srgbClr val="00000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Labor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$D$12&lt;=$F$12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r>
              <a:tr h="420889">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Machine Time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$D$13&lt;=$F$13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Binding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5" name="Rectangle 4"/>
          <p:cNvSpPr/>
          <p:nvPr/>
        </p:nvSpPr>
        <p:spPr>
          <a:xfrm>
            <a:off x="3810000" y="228600"/>
            <a:ext cx="5334000" cy="1569660"/>
          </a:xfrm>
          <a:prstGeom prst="rect">
            <a:avLst/>
          </a:prstGeom>
        </p:spPr>
        <p:txBody>
          <a:bodyPr wrap="square">
            <a:spAutoFit/>
          </a:bodyPr>
          <a:lstStyle/>
          <a:p>
            <a:r>
              <a:rPr lang="en-US" sz="1600" dirty="0"/>
              <a:t>Tightening a binding constraint can only worsen the objective function value, and loosening a binding constraint can only improve the objective function value. As such, once an optimal solution is found, managers can seek to improve that solution by finding ways to relax binding constraints.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600200" y="0"/>
            <a:ext cx="7793037" cy="1462087"/>
          </a:xfrm>
        </p:spPr>
        <p:txBody>
          <a:bodyPr/>
          <a:lstStyle/>
          <a:p>
            <a:r>
              <a:rPr lang="en-US" dirty="0"/>
              <a:t>Sensitivity Report</a:t>
            </a:r>
          </a:p>
        </p:txBody>
      </p:sp>
      <p:sp>
        <p:nvSpPr>
          <p:cNvPr id="210947" name="Rectangle 3"/>
          <p:cNvSpPr>
            <a:spLocks noGrp="1" noChangeArrowheads="1"/>
          </p:cNvSpPr>
          <p:nvPr>
            <p:ph type="body" idx="1"/>
          </p:nvPr>
        </p:nvSpPr>
        <p:spPr>
          <a:xfrm>
            <a:off x="762000" y="6096000"/>
            <a:ext cx="7772400" cy="496888"/>
          </a:xfrm>
        </p:spPr>
        <p:txBody>
          <a:bodyPr/>
          <a:lstStyle/>
          <a:p>
            <a:r>
              <a:rPr lang="en-US" sz="2400" dirty="0"/>
              <a:t>Note two sections: </a:t>
            </a:r>
            <a:r>
              <a:rPr lang="en-US" sz="2400" dirty="0" smtClean="0"/>
              <a:t>Variable </a:t>
            </a:r>
            <a:r>
              <a:rPr lang="en-US" sz="2400" dirty="0"/>
              <a:t>Cells and Constraints</a:t>
            </a:r>
          </a:p>
        </p:txBody>
      </p:sp>
      <p:graphicFrame>
        <p:nvGraphicFramePr>
          <p:cNvPr id="2" name="Table 1"/>
          <p:cNvGraphicFramePr>
            <a:graphicFrameLocks noGrp="1"/>
          </p:cNvGraphicFramePr>
          <p:nvPr>
            <p:extLst>
              <p:ext uri="{D42A27DB-BD31-4B8C-83A1-F6EECF244321}">
                <p14:modId xmlns:p14="http://schemas.microsoft.com/office/powerpoint/2010/main" val="1810384121"/>
              </p:ext>
            </p:extLst>
          </p:nvPr>
        </p:nvGraphicFramePr>
        <p:xfrm>
          <a:off x="381000" y="1600196"/>
          <a:ext cx="8153401" cy="4530412"/>
        </p:xfrm>
        <a:graphic>
          <a:graphicData uri="http://schemas.openxmlformats.org/drawingml/2006/table">
            <a:tbl>
              <a:tblPr>
                <a:tableStyleId>{5C22544A-7EE6-4342-B048-85BDC9FD1C3A}</a:tableStyleId>
              </a:tblPr>
              <a:tblGrid>
                <a:gridCol w="196097"/>
                <a:gridCol w="539266"/>
                <a:gridCol w="1997733"/>
                <a:gridCol w="527009"/>
                <a:gridCol w="751702"/>
                <a:gridCol w="931458"/>
                <a:gridCol w="1029507"/>
                <a:gridCol w="2180629"/>
              </a:tblGrid>
              <a:tr h="245684">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7968">
                <a:tc gridSpan="3">
                  <a:txBody>
                    <a:bodyPr/>
                    <a:lstStyle/>
                    <a:p>
                      <a:pPr algn="l" fontAlgn="b"/>
                      <a:r>
                        <a:rPr lang="en-US" sz="1100" u="none" strike="noStrike">
                          <a:effectLst/>
                        </a:rPr>
                        <a:t>Variable Cells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Reduced</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Objective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r>
              <a:tr h="25796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Cost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Coefficient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Increase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Decrease</a:t>
                      </a:r>
                      <a:endParaRPr lang="en-US" sz="1100" b="1" i="0" u="none" strike="noStrike">
                        <a:solidFill>
                          <a:srgbClr val="00008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Camshafts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20.5</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$C$5</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Units to Make Gears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1.333333333</a:t>
                      </a:r>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7968">
                <a:tc gridSpan="3">
                  <a:txBody>
                    <a:bodyPr/>
                    <a:lstStyle/>
                    <a:p>
                      <a:pPr algn="l" fontAlgn="b"/>
                      <a:r>
                        <a:rPr lang="en-US" sz="1100" u="none" strike="noStrike">
                          <a:effectLst/>
                        </a:rPr>
                        <a:t>Constraints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Final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Shadow</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Constraint</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Allowable</a:t>
                      </a:r>
                      <a:endParaRPr lang="en-US" sz="1100" b="1" i="0" u="none" strike="noStrike">
                        <a:solidFill>
                          <a:srgbClr val="000080"/>
                        </a:solidFill>
                        <a:effectLst/>
                        <a:latin typeface="Calibri"/>
                      </a:endParaRPr>
                    </a:p>
                  </a:txBody>
                  <a:tcPr marL="9525" marR="9525" marT="9525" marB="0" anchor="b"/>
                </a:tc>
              </a:tr>
              <a:tr h="25796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Cell</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Name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Value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Price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R.H. Side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Increase</a:t>
                      </a:r>
                      <a:endParaRPr lang="en-US" sz="1100" b="1" i="0" u="none" strike="noStrike">
                        <a:solidFill>
                          <a:srgbClr val="000080"/>
                        </a:solidFill>
                        <a:effectLst/>
                        <a:latin typeface="Calibri"/>
                      </a:endParaRPr>
                    </a:p>
                  </a:txBody>
                  <a:tcPr marL="9525" marR="9525" marT="9525" marB="0" anchor="b"/>
                </a:tc>
                <a:tc>
                  <a:txBody>
                    <a:bodyPr/>
                    <a:lstStyle/>
                    <a:p>
                      <a:pPr algn="ctr" fontAlgn="b"/>
                      <a:r>
                        <a:rPr lang="en-US" sz="1100" u="none" strike="noStrike">
                          <a:effectLst/>
                        </a:rPr>
                        <a:t>Decrease</a:t>
                      </a:r>
                      <a:endParaRPr lang="en-US" sz="1100" b="1" i="0" u="none" strike="noStrike">
                        <a:solidFill>
                          <a:srgbClr val="00008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Steel (lbs)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3300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1E+30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1700</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Labor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1166.666667</a:t>
                      </a:r>
                      <a:endParaRPr lang="en-US" sz="1100" b="0" i="0" u="none" strike="noStrike">
                        <a:solidFill>
                          <a:srgbClr val="000000"/>
                        </a:solidFill>
                        <a:effectLst/>
                        <a:latin typeface="Calibri"/>
                      </a:endParaRPr>
                    </a:p>
                  </a:txBody>
                  <a:tcPr marL="9525" marR="9525" marT="9525" marB="0" anchor="b"/>
                </a:tc>
              </a:tr>
              <a:tr h="44468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Machine Time (hrs) Used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1416.666667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250</a:t>
                      </a:r>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4568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z="3600"/>
              <a:t>Sensitivity Report (continued)</a:t>
            </a:r>
          </a:p>
        </p:txBody>
      </p:sp>
      <p:sp>
        <p:nvSpPr>
          <p:cNvPr id="211971" name="Rectangle 3"/>
          <p:cNvSpPr>
            <a:spLocks noGrp="1" noChangeArrowheads="1"/>
          </p:cNvSpPr>
          <p:nvPr>
            <p:ph type="body" idx="1"/>
          </p:nvPr>
        </p:nvSpPr>
        <p:spPr>
          <a:xfrm>
            <a:off x="228600" y="2017713"/>
            <a:ext cx="8726488" cy="4611687"/>
          </a:xfrm>
        </p:spPr>
        <p:txBody>
          <a:bodyPr/>
          <a:lstStyle/>
          <a:p>
            <a:pPr>
              <a:lnSpc>
                <a:spcPct val="90000"/>
              </a:lnSpc>
            </a:pPr>
            <a:r>
              <a:rPr lang="en-US" sz="2000"/>
              <a:t>Constraint Section</a:t>
            </a:r>
          </a:p>
          <a:p>
            <a:pPr lvl="1">
              <a:lnSpc>
                <a:spcPct val="90000"/>
              </a:lnSpc>
            </a:pPr>
            <a:r>
              <a:rPr lang="en-US" sz="1800"/>
              <a:t>Shadow Price: This is the amount the optimal objective value will change by if the RHS of the constraint is increased by one unit.</a:t>
            </a:r>
          </a:p>
          <a:p>
            <a:pPr lvl="1">
              <a:lnSpc>
                <a:spcPct val="90000"/>
              </a:lnSpc>
            </a:pPr>
            <a:r>
              <a:rPr lang="en-US" sz="1800"/>
              <a:t>Units of shadow price: (objective function units/constraint units). Example: for the steel constraint, the units are $/lb; for the labor constraint, the units are $/hour.</a:t>
            </a:r>
          </a:p>
          <a:p>
            <a:pPr lvl="1">
              <a:lnSpc>
                <a:spcPct val="90000"/>
              </a:lnSpc>
            </a:pPr>
            <a:r>
              <a:rPr lang="en-US" sz="1800"/>
              <a:t>Allowable Increase/Decrease: Provides the increase/decrease of the RHS of the constraint for which the shadow price stays the same; that is, the effect on the objective value stays the same in this range.</a:t>
            </a:r>
          </a:p>
          <a:p>
            <a:pPr>
              <a:lnSpc>
                <a:spcPct val="90000"/>
              </a:lnSpc>
            </a:pPr>
            <a:r>
              <a:rPr lang="en-US" sz="2000"/>
              <a:t>Example</a:t>
            </a:r>
          </a:p>
          <a:p>
            <a:pPr lvl="1">
              <a:lnSpc>
                <a:spcPct val="90000"/>
              </a:lnSpc>
            </a:pPr>
            <a:r>
              <a:rPr lang="en-US" sz="1800"/>
              <a:t>Shadow Price of Machine Time is $8.20/hour, valid for an increase of 1416 hours or a decrease of 250 hours.</a:t>
            </a:r>
          </a:p>
          <a:p>
            <a:pPr lvl="1">
              <a:lnSpc>
                <a:spcPct val="90000"/>
              </a:lnSpc>
            </a:pPr>
            <a:r>
              <a:rPr lang="en-US" sz="1800"/>
              <a:t>If we make 200 additional machine time hours available, profit can be increased by (200 hours)($8.20/hour) = $1640.</a:t>
            </a:r>
          </a:p>
          <a:p>
            <a:pPr>
              <a:lnSpc>
                <a:spcPct val="90000"/>
              </a:lnSpc>
            </a:pPr>
            <a:r>
              <a:rPr lang="en-US" sz="2000"/>
              <a:t>What is the shadow price of a non-binding constraint? Why? Will this always be the case?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z="3600"/>
              <a:t>Sensitivity Report (continued)</a:t>
            </a:r>
          </a:p>
        </p:txBody>
      </p:sp>
      <p:sp>
        <p:nvSpPr>
          <p:cNvPr id="214019" name="Rectangle 3"/>
          <p:cNvSpPr>
            <a:spLocks noGrp="1" noChangeArrowheads="1"/>
          </p:cNvSpPr>
          <p:nvPr>
            <p:ph type="body" idx="1"/>
          </p:nvPr>
        </p:nvSpPr>
        <p:spPr>
          <a:xfrm>
            <a:off x="304800" y="2017713"/>
            <a:ext cx="8650288" cy="4114800"/>
          </a:xfrm>
        </p:spPr>
        <p:txBody>
          <a:bodyPr/>
          <a:lstStyle/>
          <a:p>
            <a:pPr>
              <a:lnSpc>
                <a:spcPct val="90000"/>
              </a:lnSpc>
            </a:pPr>
            <a:r>
              <a:rPr lang="en-US" sz="2000" dirty="0" smtClean="0"/>
              <a:t>Variable </a:t>
            </a:r>
            <a:r>
              <a:rPr lang="en-US" sz="2000" dirty="0"/>
              <a:t>Cells Section</a:t>
            </a:r>
          </a:p>
          <a:p>
            <a:pPr lvl="1">
              <a:lnSpc>
                <a:spcPct val="90000"/>
              </a:lnSpc>
            </a:pPr>
            <a:r>
              <a:rPr lang="en-US" sz="1800" dirty="0"/>
              <a:t>Allowable Increase/Decrease: This is the amount the objective coefficient for a decision variable can be increased/decreased without changing the optimal solution.</a:t>
            </a:r>
          </a:p>
          <a:p>
            <a:pPr>
              <a:lnSpc>
                <a:spcPct val="90000"/>
              </a:lnSpc>
            </a:pPr>
            <a:r>
              <a:rPr lang="en-US" sz="2000" dirty="0"/>
              <a:t>Example</a:t>
            </a:r>
          </a:p>
          <a:p>
            <a:pPr lvl="1">
              <a:lnSpc>
                <a:spcPct val="90000"/>
              </a:lnSpc>
            </a:pPr>
            <a:r>
              <a:rPr lang="en-US" sz="1800" dirty="0"/>
              <a:t>Gears currently have a profit of $18/unit (objective coefficient).</a:t>
            </a:r>
          </a:p>
          <a:p>
            <a:pPr lvl="1">
              <a:lnSpc>
                <a:spcPct val="90000"/>
              </a:lnSpc>
            </a:pPr>
            <a:r>
              <a:rPr lang="en-US" sz="1800" dirty="0"/>
              <a:t>Allowable Increase/Decrease is $82 and $1.33, respectively.</a:t>
            </a:r>
          </a:p>
          <a:p>
            <a:pPr lvl="1">
              <a:lnSpc>
                <a:spcPct val="90000"/>
              </a:lnSpc>
            </a:pPr>
            <a:r>
              <a:rPr lang="en-US" sz="1800" dirty="0"/>
              <a:t>Interpretation: As long as the unit profit for gears is between $16.67 and $100, the optimal solution (production plan) will be to make 100 camshafts and 350 gears.</a:t>
            </a:r>
          </a:p>
          <a:p>
            <a:pPr lvl="1">
              <a:lnSpc>
                <a:spcPct val="90000"/>
              </a:lnSpc>
            </a:pPr>
            <a:r>
              <a:rPr lang="en-US" sz="1800" dirty="0"/>
              <a:t>Note: The optimal solution (production plan) stays the same within this range, but the optimal objective value (profit) changes since the unit profit is changing. So, if the profit on gears goes up to $20/unit, profit will increase by ($20-$18)(350) = $700.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Optimization: Basic Ideas</a:t>
            </a:r>
          </a:p>
        </p:txBody>
      </p:sp>
      <p:sp>
        <p:nvSpPr>
          <p:cNvPr id="167939" name="Rectangle 3"/>
          <p:cNvSpPr>
            <a:spLocks noGrp="1" noChangeArrowheads="1"/>
          </p:cNvSpPr>
          <p:nvPr>
            <p:ph type="body" idx="1"/>
          </p:nvPr>
        </p:nvSpPr>
        <p:spPr>
          <a:xfrm>
            <a:off x="685800" y="2017713"/>
            <a:ext cx="8269288" cy="4383087"/>
          </a:xfrm>
        </p:spPr>
        <p:txBody>
          <a:bodyPr/>
          <a:lstStyle/>
          <a:p>
            <a:pPr>
              <a:lnSpc>
                <a:spcPct val="90000"/>
              </a:lnSpc>
            </a:pPr>
            <a:r>
              <a:rPr lang="en-US" sz="2800" dirty="0"/>
              <a:t>Major field within the discipline </a:t>
            </a:r>
            <a:r>
              <a:rPr lang="en-US" sz="2800" dirty="0" smtClean="0"/>
              <a:t>of Data Analytics,  </a:t>
            </a:r>
            <a:r>
              <a:rPr lang="en-US" sz="2800" dirty="0"/>
              <a:t>Operations Research and Management Science</a:t>
            </a:r>
          </a:p>
          <a:p>
            <a:pPr>
              <a:lnSpc>
                <a:spcPct val="90000"/>
              </a:lnSpc>
            </a:pPr>
            <a:r>
              <a:rPr lang="en-US" sz="2800" dirty="0"/>
              <a:t>Optimization Problem Components</a:t>
            </a:r>
          </a:p>
          <a:p>
            <a:pPr lvl="1">
              <a:lnSpc>
                <a:spcPct val="90000"/>
              </a:lnSpc>
            </a:pPr>
            <a:r>
              <a:rPr lang="en-US" sz="2400" dirty="0"/>
              <a:t>Decision Variables</a:t>
            </a:r>
          </a:p>
          <a:p>
            <a:pPr lvl="1">
              <a:lnSpc>
                <a:spcPct val="90000"/>
              </a:lnSpc>
            </a:pPr>
            <a:r>
              <a:rPr lang="en-US" sz="2400" dirty="0"/>
              <a:t>Objective Function (to maximize or minimize)</a:t>
            </a:r>
          </a:p>
          <a:p>
            <a:pPr lvl="1">
              <a:lnSpc>
                <a:spcPct val="90000"/>
              </a:lnSpc>
            </a:pPr>
            <a:r>
              <a:rPr lang="en-US" sz="2400" dirty="0"/>
              <a:t>Constraints (requirements or limitations)</a:t>
            </a:r>
          </a:p>
          <a:p>
            <a:pPr>
              <a:lnSpc>
                <a:spcPct val="90000"/>
              </a:lnSpc>
            </a:pPr>
            <a:r>
              <a:rPr lang="en-US" sz="2800" dirty="0"/>
              <a:t>Basic Idea</a:t>
            </a:r>
          </a:p>
          <a:p>
            <a:pPr lvl="1">
              <a:lnSpc>
                <a:spcPct val="90000"/>
              </a:lnSpc>
            </a:pPr>
            <a:r>
              <a:rPr lang="en-US" sz="2400" dirty="0"/>
              <a:t>Find the values of the decision variables that maximize (minimize) the objective function value, while staying within the constraints.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z="3600"/>
              <a:t>Sensitivity Report: Caveat!</a:t>
            </a:r>
          </a:p>
        </p:txBody>
      </p:sp>
      <p:sp>
        <p:nvSpPr>
          <p:cNvPr id="216067" name="Rectangle 3"/>
          <p:cNvSpPr>
            <a:spLocks noGrp="1" noChangeArrowheads="1"/>
          </p:cNvSpPr>
          <p:nvPr>
            <p:ph type="body" idx="1"/>
          </p:nvPr>
        </p:nvSpPr>
        <p:spPr>
          <a:xfrm>
            <a:off x="381000" y="2017713"/>
            <a:ext cx="8574088" cy="4114800"/>
          </a:xfrm>
        </p:spPr>
        <p:txBody>
          <a:bodyPr/>
          <a:lstStyle/>
          <a:p>
            <a:r>
              <a:rPr lang="en-US" sz="2400" dirty="0"/>
              <a:t>Effects identified in the Sensitivity Report need to be carefully interpreted.</a:t>
            </a:r>
          </a:p>
          <a:p>
            <a:r>
              <a:rPr lang="en-US" sz="2400" dirty="0"/>
              <a:t>Specifically, the effect of the change of one parameter (e.g., a RHS value or an objective coefficient) assume that all other parameters of the model stay at their base case values.</a:t>
            </a:r>
          </a:p>
          <a:p>
            <a:r>
              <a:rPr lang="en-US" sz="2400" dirty="0"/>
              <a:t>For example, the Sensitivity Report does not tell us what happens if additional quantities of both Labor and Machine Time become available. In this scenario, we would need to enter the new values and re-solve the model.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04800" y="-457200"/>
            <a:ext cx="7793037" cy="1462087"/>
          </a:xfrm>
        </p:spPr>
        <p:txBody>
          <a:bodyPr/>
          <a:lstStyle/>
          <a:p>
            <a:r>
              <a:rPr lang="en-US" sz="2400" b="1" dirty="0"/>
              <a:t>Outcomes of Linear Programming Problems (Solver Messages)</a:t>
            </a:r>
          </a:p>
        </p:txBody>
      </p:sp>
      <p:sp>
        <p:nvSpPr>
          <p:cNvPr id="205827" name="Rectangle 3"/>
          <p:cNvSpPr>
            <a:spLocks noGrp="1" noChangeArrowheads="1"/>
          </p:cNvSpPr>
          <p:nvPr>
            <p:ph type="body" idx="1"/>
          </p:nvPr>
        </p:nvSpPr>
        <p:spPr>
          <a:xfrm>
            <a:off x="457200" y="1109609"/>
            <a:ext cx="2971800" cy="457200"/>
          </a:xfrm>
        </p:spPr>
        <p:txBody>
          <a:bodyPr/>
          <a:lstStyle/>
          <a:p>
            <a:r>
              <a:rPr lang="en-US" sz="2400" dirty="0"/>
              <a:t>Optimal Solution </a:t>
            </a:r>
          </a:p>
        </p:txBody>
      </p:sp>
      <p:sp>
        <p:nvSpPr>
          <p:cNvPr id="205829" name="Rectangle 5"/>
          <p:cNvSpPr>
            <a:spLocks noChangeArrowheads="1"/>
          </p:cNvSpPr>
          <p:nvPr/>
        </p:nvSpPr>
        <p:spPr bwMode="auto">
          <a:xfrm>
            <a:off x="5113774" y="609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folHlink"/>
              </a:buClr>
              <a:buSzPct val="60000"/>
              <a:buFont typeface="Wingdings" pitchFamily="2" charset="2"/>
              <a:buChar char="n"/>
            </a:pPr>
            <a:r>
              <a:rPr lang="en-US" sz="2400" dirty="0"/>
              <a:t>Infeasible Problem </a:t>
            </a:r>
          </a:p>
        </p:txBody>
      </p:sp>
      <p:sp>
        <p:nvSpPr>
          <p:cNvPr id="205831" name="Rectangle 7"/>
          <p:cNvSpPr>
            <a:spLocks noChangeArrowheads="1"/>
          </p:cNvSpPr>
          <p:nvPr/>
        </p:nvSpPr>
        <p:spPr bwMode="auto">
          <a:xfrm>
            <a:off x="5269524" y="372751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folHlink"/>
              </a:buClr>
              <a:buSzPct val="60000"/>
              <a:buFont typeface="Wingdings" pitchFamily="2" charset="2"/>
              <a:buChar char="n"/>
            </a:pPr>
            <a:r>
              <a:rPr lang="en-US" sz="2400" dirty="0"/>
              <a:t>Unbounded Problem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27" t="23122" r="25048" b="42881"/>
          <a:stretch/>
        </p:blipFill>
        <p:spPr bwMode="auto">
          <a:xfrm>
            <a:off x="5113774" y="4101014"/>
            <a:ext cx="3661897" cy="275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34" t="31322" r="33139" b="35479"/>
          <a:stretch/>
        </p:blipFill>
        <p:spPr bwMode="auto">
          <a:xfrm>
            <a:off x="98340" y="1520821"/>
            <a:ext cx="3483060" cy="266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107" t="31589" r="32684" b="36568"/>
          <a:stretch/>
        </p:blipFill>
        <p:spPr bwMode="auto">
          <a:xfrm>
            <a:off x="4732695" y="1066800"/>
            <a:ext cx="3877906" cy="280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75731" y="4434237"/>
            <a:ext cx="4778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2400" dirty="0" smtClean="0"/>
              <a:t>Alternative Optimal Solution</a:t>
            </a:r>
          </a:p>
          <a:p>
            <a:pPr lvl="1"/>
            <a:r>
              <a:rPr lang="en-US" sz="2000" dirty="0" smtClean="0"/>
              <a:t>Objective is maximized (or minimized) by more than one combination of decision variables</a:t>
            </a:r>
          </a:p>
          <a:p>
            <a:pPr lvl="1"/>
            <a:r>
              <a:rPr lang="en-US" sz="2000" dirty="0" smtClean="0"/>
              <a:t>Solver does not show us this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50938" y="214313"/>
            <a:ext cx="7793037" cy="1157287"/>
          </a:xfrm>
        </p:spPr>
        <p:txBody>
          <a:bodyPr/>
          <a:lstStyle/>
          <a:p>
            <a:r>
              <a:rPr lang="en-US" dirty="0" smtClean="0"/>
              <a:t>Highlights </a:t>
            </a:r>
            <a:endParaRPr lang="en-US" dirty="0"/>
          </a:p>
        </p:txBody>
      </p:sp>
      <p:sp>
        <p:nvSpPr>
          <p:cNvPr id="90115" name="Rectangle 3"/>
          <p:cNvSpPr>
            <a:spLocks noGrp="1" noChangeArrowheads="1"/>
          </p:cNvSpPr>
          <p:nvPr>
            <p:ph type="body" idx="1"/>
          </p:nvPr>
        </p:nvSpPr>
        <p:spPr>
          <a:xfrm>
            <a:off x="152400" y="1981200"/>
            <a:ext cx="8802688" cy="4572000"/>
          </a:xfrm>
        </p:spPr>
        <p:txBody>
          <a:bodyPr/>
          <a:lstStyle/>
          <a:p>
            <a:pPr>
              <a:lnSpc>
                <a:spcPct val="80000"/>
              </a:lnSpc>
            </a:pPr>
            <a:r>
              <a:rPr lang="en-US" sz="2400" dirty="0"/>
              <a:t>People use informal “optimization” to make decisions almost every day.</a:t>
            </a:r>
          </a:p>
          <a:p>
            <a:pPr>
              <a:lnSpc>
                <a:spcPct val="80000"/>
              </a:lnSpc>
            </a:pPr>
            <a:r>
              <a:rPr lang="en-US" sz="2400" dirty="0"/>
              <a:t>Organizations use formal optimization methods to address problems across the organization, from optimal pricing to locating a new facility.</a:t>
            </a:r>
          </a:p>
          <a:p>
            <a:pPr>
              <a:lnSpc>
                <a:spcPct val="80000"/>
              </a:lnSpc>
            </a:pPr>
            <a:r>
              <a:rPr lang="en-US" sz="2400" dirty="0"/>
              <a:t>The algebraic formulation of an LP comprises the definitions of the decision variables, an algebraic statement of the objective function, and algebraic statements of the constraints.</a:t>
            </a:r>
          </a:p>
          <a:p>
            <a:pPr>
              <a:lnSpc>
                <a:spcPct val="80000"/>
              </a:lnSpc>
            </a:pPr>
            <a:r>
              <a:rPr lang="en-US" sz="2400" dirty="0"/>
              <a:t>The spreadsheet model for an optimization problem should be guided by the algebraic formulation.</a:t>
            </a:r>
          </a:p>
          <a:p>
            <a:pPr>
              <a:lnSpc>
                <a:spcPct val="80000"/>
              </a:lnSpc>
            </a:pPr>
            <a:r>
              <a:rPr lang="en-US" sz="2400" dirty="0"/>
              <a:t>Solver, an Excel Add -In, is able to solve both linear and nonlinear problems. This </a:t>
            </a:r>
            <a:r>
              <a:rPr lang="en-US" sz="2400" dirty="0" err="1" smtClean="0"/>
              <a:t>lecturefocuses</a:t>
            </a:r>
            <a:r>
              <a:rPr lang="en-US" sz="2400" dirty="0" smtClean="0"/>
              <a:t> </a:t>
            </a:r>
            <a:r>
              <a:rPr lang="en-US" sz="2400" dirty="0"/>
              <a:t>on solving linear problems.</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150938" y="214313"/>
            <a:ext cx="7793037" cy="1157287"/>
          </a:xfrm>
        </p:spPr>
        <p:txBody>
          <a:bodyPr/>
          <a:lstStyle/>
          <a:p>
            <a:r>
              <a:rPr lang="en-US" dirty="0" smtClean="0"/>
              <a:t>Highlights </a:t>
            </a:r>
            <a:endParaRPr lang="en-US" dirty="0"/>
          </a:p>
        </p:txBody>
      </p:sp>
      <p:sp>
        <p:nvSpPr>
          <p:cNvPr id="218115" name="Rectangle 3"/>
          <p:cNvSpPr>
            <a:spLocks noGrp="1" noChangeArrowheads="1"/>
          </p:cNvSpPr>
          <p:nvPr>
            <p:ph type="body" idx="1"/>
          </p:nvPr>
        </p:nvSpPr>
        <p:spPr>
          <a:xfrm>
            <a:off x="152400" y="1981200"/>
            <a:ext cx="8802688" cy="4572000"/>
          </a:xfrm>
        </p:spPr>
        <p:txBody>
          <a:bodyPr/>
          <a:lstStyle/>
          <a:p>
            <a:pPr>
              <a:lnSpc>
                <a:spcPct val="90000"/>
              </a:lnSpc>
            </a:pPr>
            <a:r>
              <a:rPr lang="en-US" dirty="0"/>
              <a:t>After solving an LP, you must interpret the results to see if they make sense, fix problems with the model, and find the insights useful for management.</a:t>
            </a:r>
          </a:p>
          <a:p>
            <a:pPr>
              <a:lnSpc>
                <a:spcPct val="90000"/>
              </a:lnSpc>
            </a:pPr>
            <a:r>
              <a:rPr lang="en-US" dirty="0"/>
              <a:t>Solver can generate the Answer and Sensitivity Reports. The Sensitivity Report provides additional information about what happens to the solution when certain coefficients of the problem are changed.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Linear Programming (LP)</a:t>
            </a:r>
          </a:p>
        </p:txBody>
      </p:sp>
      <p:sp>
        <p:nvSpPr>
          <p:cNvPr id="171011" name="Rectangle 3"/>
          <p:cNvSpPr>
            <a:spLocks noGrp="1" noChangeArrowheads="1"/>
          </p:cNvSpPr>
          <p:nvPr>
            <p:ph type="body" idx="1"/>
          </p:nvPr>
        </p:nvSpPr>
        <p:spPr>
          <a:xfrm>
            <a:off x="304800" y="2017713"/>
            <a:ext cx="8650288" cy="4840287"/>
          </a:xfrm>
        </p:spPr>
        <p:txBody>
          <a:bodyPr/>
          <a:lstStyle/>
          <a:p>
            <a:pPr>
              <a:lnSpc>
                <a:spcPct val="90000"/>
              </a:lnSpc>
            </a:pPr>
            <a:r>
              <a:rPr lang="en-US" sz="2800" dirty="0"/>
              <a:t>If the objective function and all constraints are linear functions of the decision variables (e.g., no squared terms, trigonometric functions, ratios of variables), then the problem is called a Linear Programming (LP) problem. LPs are much easier to solve by computer than problems involving nonlinear functions.</a:t>
            </a:r>
          </a:p>
          <a:p>
            <a:pPr>
              <a:lnSpc>
                <a:spcPct val="90000"/>
              </a:lnSpc>
            </a:pPr>
            <a:r>
              <a:rPr lang="en-US" sz="2800" dirty="0"/>
              <a:t>Real-world LPs are solved which contain hundreds of thousands to millions of variables (with specialized software!). Our problems are obviously much smaller, but the basic concepts are much the same.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Real-World Examples</a:t>
            </a:r>
          </a:p>
        </p:txBody>
      </p:sp>
      <p:sp>
        <p:nvSpPr>
          <p:cNvPr id="173059" name="Rectangle 3"/>
          <p:cNvSpPr>
            <a:spLocks noGrp="1" noChangeArrowheads="1"/>
          </p:cNvSpPr>
          <p:nvPr>
            <p:ph type="body" idx="1"/>
          </p:nvPr>
        </p:nvSpPr>
        <p:spPr>
          <a:xfrm>
            <a:off x="533400" y="2133600"/>
            <a:ext cx="7772400" cy="4114800"/>
          </a:xfrm>
        </p:spPr>
        <p:txBody>
          <a:bodyPr/>
          <a:lstStyle/>
          <a:p>
            <a:pPr>
              <a:lnSpc>
                <a:spcPct val="90000"/>
              </a:lnSpc>
            </a:pPr>
            <a:r>
              <a:rPr lang="en-US" sz="2800" dirty="0"/>
              <a:t>Dynamic and Customized Pricing</a:t>
            </a:r>
          </a:p>
          <a:p>
            <a:pPr>
              <a:lnSpc>
                <a:spcPct val="90000"/>
              </a:lnSpc>
            </a:pPr>
            <a:r>
              <a:rPr lang="en-US" sz="2800" dirty="0"/>
              <a:t>Product Mix</a:t>
            </a:r>
          </a:p>
          <a:p>
            <a:pPr>
              <a:lnSpc>
                <a:spcPct val="90000"/>
              </a:lnSpc>
            </a:pPr>
            <a:r>
              <a:rPr lang="en-US" sz="2800" dirty="0"/>
              <a:t>Scheduling/Allocation</a:t>
            </a:r>
          </a:p>
          <a:p>
            <a:pPr>
              <a:lnSpc>
                <a:spcPct val="90000"/>
              </a:lnSpc>
            </a:pPr>
            <a:r>
              <a:rPr lang="en-US" sz="2800" dirty="0"/>
              <a:t>Routing/Logistics</a:t>
            </a:r>
          </a:p>
          <a:p>
            <a:pPr>
              <a:lnSpc>
                <a:spcPct val="90000"/>
              </a:lnSpc>
            </a:pPr>
            <a:r>
              <a:rPr lang="en-US" sz="2800" dirty="0"/>
              <a:t>Supply Chain Optimization</a:t>
            </a:r>
          </a:p>
          <a:p>
            <a:pPr>
              <a:lnSpc>
                <a:spcPct val="90000"/>
              </a:lnSpc>
            </a:pPr>
            <a:r>
              <a:rPr lang="en-US" sz="2800" dirty="0"/>
              <a:t>Facility Location</a:t>
            </a:r>
          </a:p>
          <a:p>
            <a:pPr>
              <a:lnSpc>
                <a:spcPct val="90000"/>
              </a:lnSpc>
            </a:pPr>
            <a:r>
              <a:rPr lang="en-US" sz="2800" dirty="0"/>
              <a:t>Financial Planning/Asset Management</a:t>
            </a:r>
          </a:p>
          <a:p>
            <a:pPr>
              <a:lnSpc>
                <a:spcPct val="90000"/>
              </a:lnSpc>
            </a:pPr>
            <a:r>
              <a:rPr lang="en-US" sz="2800" dirty="0"/>
              <a:t>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90000"/>
              </a:lnSpc>
            </a:pPr>
            <a:r>
              <a:rPr lang="en-US"/>
              <a:t>Solving Optimization Problems</a:t>
            </a:r>
          </a:p>
        </p:txBody>
      </p:sp>
      <p:sp>
        <p:nvSpPr>
          <p:cNvPr id="175107" name="Rectangle 3"/>
          <p:cNvSpPr>
            <a:spLocks noGrp="1" noChangeArrowheads="1"/>
          </p:cNvSpPr>
          <p:nvPr>
            <p:ph type="body" idx="1"/>
          </p:nvPr>
        </p:nvSpPr>
        <p:spPr>
          <a:xfrm>
            <a:off x="533400" y="2017713"/>
            <a:ext cx="8421688" cy="4114800"/>
          </a:xfrm>
        </p:spPr>
        <p:txBody>
          <a:bodyPr/>
          <a:lstStyle/>
          <a:p>
            <a:pPr>
              <a:lnSpc>
                <a:spcPct val="90000"/>
              </a:lnSpc>
            </a:pPr>
            <a:r>
              <a:rPr lang="en-US" sz="2800" dirty="0"/>
              <a:t>Understand the problem; draw a diagram</a:t>
            </a:r>
          </a:p>
          <a:p>
            <a:pPr>
              <a:lnSpc>
                <a:spcPct val="90000"/>
              </a:lnSpc>
            </a:pPr>
            <a:r>
              <a:rPr lang="en-US" sz="2800" dirty="0"/>
              <a:t>Write a problem formulation in words</a:t>
            </a:r>
          </a:p>
          <a:p>
            <a:pPr>
              <a:lnSpc>
                <a:spcPct val="90000"/>
              </a:lnSpc>
            </a:pPr>
            <a:r>
              <a:rPr lang="en-US" sz="2800" dirty="0"/>
              <a:t>Write the algebraic formulation of the problem</a:t>
            </a:r>
          </a:p>
          <a:p>
            <a:pPr lvl="1">
              <a:lnSpc>
                <a:spcPct val="90000"/>
              </a:lnSpc>
            </a:pPr>
            <a:r>
              <a:rPr lang="en-US" sz="2400" dirty="0"/>
              <a:t>Define the decision variables</a:t>
            </a:r>
          </a:p>
          <a:p>
            <a:pPr lvl="1">
              <a:lnSpc>
                <a:spcPct val="90000"/>
              </a:lnSpc>
            </a:pPr>
            <a:r>
              <a:rPr lang="en-US" sz="2400" dirty="0"/>
              <a:t>Write the objective function in terms of the decision variables</a:t>
            </a:r>
          </a:p>
          <a:p>
            <a:pPr lvl="1">
              <a:lnSpc>
                <a:spcPct val="90000"/>
              </a:lnSpc>
            </a:pPr>
            <a:r>
              <a:rPr lang="en-US" sz="2400" dirty="0"/>
              <a:t>Write the constraints in terms of the decision variables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90000"/>
              </a:lnSpc>
            </a:pPr>
            <a:r>
              <a:rPr lang="en-US"/>
              <a:t>Solving Optimization Problems (continued)</a:t>
            </a:r>
          </a:p>
        </p:txBody>
      </p:sp>
      <p:sp>
        <p:nvSpPr>
          <p:cNvPr id="177155" name="Rectangle 3"/>
          <p:cNvSpPr>
            <a:spLocks noGrp="1" noChangeArrowheads="1"/>
          </p:cNvSpPr>
          <p:nvPr>
            <p:ph type="body" idx="1"/>
          </p:nvPr>
        </p:nvSpPr>
        <p:spPr/>
        <p:txBody>
          <a:bodyPr/>
          <a:lstStyle/>
          <a:p>
            <a:pPr>
              <a:lnSpc>
                <a:spcPct val="90000"/>
              </a:lnSpc>
            </a:pPr>
            <a:r>
              <a:rPr lang="en-US"/>
              <a:t>Develop Spreadsheet Model</a:t>
            </a:r>
          </a:p>
          <a:p>
            <a:pPr>
              <a:lnSpc>
                <a:spcPct val="90000"/>
              </a:lnSpc>
            </a:pPr>
            <a:r>
              <a:rPr lang="en-US"/>
              <a:t>Set up the Solver settings and solve the problem</a:t>
            </a:r>
          </a:p>
          <a:p>
            <a:pPr>
              <a:lnSpc>
                <a:spcPct val="90000"/>
              </a:lnSpc>
            </a:pPr>
            <a:r>
              <a:rPr lang="en-US"/>
              <a:t>Examine results, make corrections to model and/or Solver settings</a:t>
            </a:r>
          </a:p>
          <a:p>
            <a:pPr>
              <a:lnSpc>
                <a:spcPct val="90000"/>
              </a:lnSpc>
            </a:pPr>
            <a:r>
              <a:rPr lang="en-US"/>
              <a:t>Interpret the results and draw insights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90000"/>
              </a:lnSpc>
            </a:pPr>
            <a:r>
              <a:rPr lang="en-US"/>
              <a:t>Solver</a:t>
            </a:r>
          </a:p>
        </p:txBody>
      </p:sp>
      <p:sp>
        <p:nvSpPr>
          <p:cNvPr id="179203" name="Rectangle 3"/>
          <p:cNvSpPr>
            <a:spLocks noGrp="1" noChangeArrowheads="1"/>
          </p:cNvSpPr>
          <p:nvPr>
            <p:ph type="body" idx="1"/>
          </p:nvPr>
        </p:nvSpPr>
        <p:spPr>
          <a:xfrm>
            <a:off x="457200" y="2017713"/>
            <a:ext cx="8497888" cy="4840287"/>
          </a:xfrm>
        </p:spPr>
        <p:txBody>
          <a:bodyPr/>
          <a:lstStyle/>
          <a:p>
            <a:pPr>
              <a:lnSpc>
                <a:spcPct val="90000"/>
              </a:lnSpc>
            </a:pPr>
            <a:r>
              <a:rPr lang="en-US" sz="2800" dirty="0"/>
              <a:t>We will use Solver, an Excel add-in, to solve Linear Programming problems.</a:t>
            </a:r>
          </a:p>
          <a:p>
            <a:pPr>
              <a:lnSpc>
                <a:spcPct val="90000"/>
              </a:lnSpc>
            </a:pPr>
            <a:r>
              <a:rPr lang="en-US" sz="2800" dirty="0"/>
              <a:t>Add-In: An additional piece of software that Excel loads into memory when needed.</a:t>
            </a:r>
          </a:p>
          <a:p>
            <a:pPr>
              <a:lnSpc>
                <a:spcPct val="90000"/>
              </a:lnSpc>
            </a:pPr>
            <a:r>
              <a:rPr lang="en-US" sz="2800" dirty="0"/>
              <a:t>In Excel, go to </a:t>
            </a:r>
            <a:r>
              <a:rPr lang="en-US" sz="2800" dirty="0" err="1" smtClean="0"/>
              <a:t>File</a:t>
            </a:r>
            <a:r>
              <a:rPr lang="en-US" sz="2800" dirty="0" err="1" smtClean="0">
                <a:sym typeface="Wingdings" pitchFamily="2" charset="2"/>
              </a:rPr>
              <a:t>Options</a:t>
            </a:r>
            <a:r>
              <a:rPr lang="en-US" sz="2800" dirty="0" smtClean="0">
                <a:sym typeface="Wingdings" pitchFamily="2" charset="2"/>
              </a:rPr>
              <a:t>  Add-ins, click Go at bottom of dialog box</a:t>
            </a:r>
            <a:endParaRPr lang="en-US" sz="2800" dirty="0"/>
          </a:p>
          <a:p>
            <a:pPr>
              <a:lnSpc>
                <a:spcPct val="90000"/>
              </a:lnSpc>
            </a:pPr>
            <a:r>
              <a:rPr lang="en-US" sz="2800" dirty="0" smtClean="0"/>
              <a:t>After </a:t>
            </a:r>
            <a:r>
              <a:rPr lang="en-US" sz="2800" dirty="0"/>
              <a:t>choosing Solver in the Add-Ins list, go to </a:t>
            </a:r>
            <a:r>
              <a:rPr lang="en-US" sz="2800" dirty="0" smtClean="0"/>
              <a:t>Data </a:t>
            </a:r>
            <a:r>
              <a:rPr lang="en-US" sz="2800" dirty="0" err="1" smtClean="0"/>
              <a:t>tab</a:t>
            </a:r>
            <a:r>
              <a:rPr lang="en-US" sz="2800" dirty="0" err="1" smtClean="0">
                <a:sym typeface="Wingdings" pitchFamily="2" charset="2"/>
              </a:rPr>
              <a:t></a:t>
            </a:r>
            <a:r>
              <a:rPr lang="en-US" sz="2800" dirty="0" err="1">
                <a:sym typeface="Wingdings" pitchFamily="2" charset="2"/>
              </a:rPr>
              <a:t>Solver</a:t>
            </a:r>
            <a:r>
              <a:rPr lang="en-US" sz="2800" dirty="0">
                <a:sym typeface="Wingdings" pitchFamily="2" charset="2"/>
              </a:rPr>
              <a:t> to access Solver.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90000"/>
              </a:lnSpc>
            </a:pPr>
            <a:r>
              <a:rPr lang="en-US"/>
              <a:t>Example: Product Mix Decision</a:t>
            </a:r>
          </a:p>
        </p:txBody>
      </p:sp>
      <p:sp>
        <p:nvSpPr>
          <p:cNvPr id="181251" name="Rectangle 3"/>
          <p:cNvSpPr>
            <a:spLocks noGrp="1" noChangeArrowheads="1"/>
          </p:cNvSpPr>
          <p:nvPr>
            <p:ph type="body" idx="1"/>
          </p:nvPr>
        </p:nvSpPr>
        <p:spPr>
          <a:xfrm>
            <a:off x="304800" y="2017713"/>
            <a:ext cx="8650288" cy="4535487"/>
          </a:xfrm>
        </p:spPr>
        <p:txBody>
          <a:bodyPr/>
          <a:lstStyle/>
          <a:p>
            <a:pPr>
              <a:lnSpc>
                <a:spcPct val="90000"/>
              </a:lnSpc>
            </a:pPr>
            <a:r>
              <a:rPr lang="en-US" sz="2400"/>
              <a:t>DJJ Enterprises makes automotive parts, Camshafts &amp; Gears</a:t>
            </a:r>
          </a:p>
          <a:p>
            <a:pPr>
              <a:lnSpc>
                <a:spcPct val="90000"/>
              </a:lnSpc>
            </a:pPr>
            <a:r>
              <a:rPr lang="en-US" sz="2400"/>
              <a:t>Unit Profit: Camshafts $25/unit, Gears $18/unit</a:t>
            </a:r>
          </a:p>
          <a:p>
            <a:pPr>
              <a:lnSpc>
                <a:spcPct val="90000"/>
              </a:lnSpc>
            </a:pPr>
            <a:r>
              <a:rPr lang="en-US" sz="2400"/>
              <a:t>Resources needed: Steel, Labor, Machine Time. In total, 5000 lbs steel available, 1500 hours labor, and 1000 hours machine time.</a:t>
            </a:r>
          </a:p>
          <a:p>
            <a:pPr>
              <a:lnSpc>
                <a:spcPct val="90000"/>
              </a:lnSpc>
            </a:pPr>
            <a:r>
              <a:rPr lang="en-US" sz="2400"/>
              <a:t>Camshafts need 5 lbs steel, 1 hour labor, 3 hours machine time.</a:t>
            </a:r>
          </a:p>
          <a:p>
            <a:pPr>
              <a:lnSpc>
                <a:spcPct val="90000"/>
              </a:lnSpc>
            </a:pPr>
            <a:r>
              <a:rPr lang="en-US" sz="2400"/>
              <a:t>Gears need 8 lbs steel, 4 hours labor, 2 hours machine time.</a:t>
            </a:r>
          </a:p>
          <a:p>
            <a:pPr>
              <a:lnSpc>
                <a:spcPct val="90000"/>
              </a:lnSpc>
            </a:pPr>
            <a:r>
              <a:rPr lang="en-US" sz="2400"/>
              <a:t>How many camshafts &amp; gears to make in order to maximize profit?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1926</TotalTime>
  <Words>2412</Words>
  <Application>Microsoft Office PowerPoint</Application>
  <PresentationFormat>On-screen Show (4:3)</PresentationFormat>
  <Paragraphs>306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Symbol</vt:lpstr>
      <vt:lpstr>Tahoma</vt:lpstr>
      <vt:lpstr>Times New Roman</vt:lpstr>
      <vt:lpstr>Wingdings</vt:lpstr>
      <vt:lpstr>Blends</vt:lpstr>
      <vt:lpstr> Introduction to Optimization</vt:lpstr>
      <vt:lpstr>Learning Objectives</vt:lpstr>
      <vt:lpstr>Optimization: Basic Ideas</vt:lpstr>
      <vt:lpstr>Linear Programming (LP)</vt:lpstr>
      <vt:lpstr>Real-World Examples</vt:lpstr>
      <vt:lpstr>Solving Optimization Problems</vt:lpstr>
      <vt:lpstr>Solving Optimization Problems (continued)</vt:lpstr>
      <vt:lpstr>Solver</vt:lpstr>
      <vt:lpstr>Example: Product Mix Decision</vt:lpstr>
      <vt:lpstr>Understanding the Problem</vt:lpstr>
      <vt:lpstr>Algebraic Formulation</vt:lpstr>
      <vt:lpstr>Important Concepts</vt:lpstr>
      <vt:lpstr>Solving Linear Programming Problems</vt:lpstr>
      <vt:lpstr>Spreadsheet Model Development</vt:lpstr>
      <vt:lpstr>Spreadsheet Model</vt:lpstr>
      <vt:lpstr>Solver Basics</vt:lpstr>
      <vt:lpstr>Solver Settings: Target Cell and Changing Cells</vt:lpstr>
      <vt:lpstr>Solver Settings: Constraints</vt:lpstr>
      <vt:lpstr>Solver Settings: Constraints</vt:lpstr>
      <vt:lpstr>Solver Options</vt:lpstr>
      <vt:lpstr>Completed Solver Box</vt:lpstr>
      <vt:lpstr>Solver Results Box</vt:lpstr>
      <vt:lpstr>Solved Spreadsheet (Optimal Solution)</vt:lpstr>
      <vt:lpstr>Interpreting the Solution</vt:lpstr>
      <vt:lpstr>Solution Reports</vt:lpstr>
      <vt:lpstr>Answer Report</vt:lpstr>
      <vt:lpstr>Sensitivity Report</vt:lpstr>
      <vt:lpstr>Sensitivity Report (continued)</vt:lpstr>
      <vt:lpstr>Sensitivity Report (continued)</vt:lpstr>
      <vt:lpstr>Sensitivity Report: Caveat!</vt:lpstr>
      <vt:lpstr>Outcomes of Linear Programming Problems (Solver Messages)</vt:lpstr>
      <vt:lpstr>Highlights </vt:lpstr>
      <vt:lpstr>Highlights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Presentation, Supplement B</dc:title>
  <dc:subject>Reid &amp; Sanders 2nd Edition</dc:subject>
  <dc:creator>Roger Grinde</dc:creator>
  <cp:lastModifiedBy>Peggy Batchelor</cp:lastModifiedBy>
  <cp:revision>61</cp:revision>
  <cp:lastPrinted>2012-10-31T11:46:39Z</cp:lastPrinted>
  <dcterms:created xsi:type="dcterms:W3CDTF">1601-01-01T00:00:00Z</dcterms:created>
  <dcterms:modified xsi:type="dcterms:W3CDTF">2016-09-29T17:54:47Z</dcterms:modified>
</cp:coreProperties>
</file>